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7" r:id="rId11"/>
    <p:sldId id="265" r:id="rId12"/>
    <p:sldId id="266" r:id="rId13"/>
    <p:sldId id="288" r:id="rId14"/>
    <p:sldId id="267" r:id="rId15"/>
    <p:sldId id="290" r:id="rId16"/>
    <p:sldId id="268" r:id="rId17"/>
    <p:sldId id="289" r:id="rId18"/>
    <p:sldId id="269" r:id="rId19"/>
    <p:sldId id="291" r:id="rId20"/>
    <p:sldId id="270" r:id="rId21"/>
    <p:sldId id="277" r:id="rId22"/>
    <p:sldId id="276" r:id="rId23"/>
    <p:sldId id="272" r:id="rId24"/>
    <p:sldId id="274" r:id="rId25"/>
    <p:sldId id="273" r:id="rId26"/>
    <p:sldId id="275" r:id="rId27"/>
    <p:sldId id="271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74"/>
    <a:srgbClr val="282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dullahGiray\Downloads\instructionSet_tim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dullahGiray\Downloads\instructionSet_timi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space\tez\utiliz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En iyi durum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Sheet1!$A$4:$A$58</c:f>
              <c:strCache>
                <c:ptCount val="55"/>
                <c:pt idx="0">
                  <c:v>fabs</c:v>
                </c:pt>
                <c:pt idx="1">
                  <c:v>fadd</c:v>
                </c:pt>
                <c:pt idx="2">
                  <c:v>fcom</c:v>
                </c:pt>
                <c:pt idx="3">
                  <c:v>fdiv</c:v>
                </c:pt>
                <c:pt idx="4">
                  <c:v>fmul</c:v>
                </c:pt>
                <c:pt idx="5">
                  <c:v>fsqrt</c:v>
                </c:pt>
                <c:pt idx="6">
                  <c:v>fsub</c:v>
                </c:pt>
                <c:pt idx="7">
                  <c:v>fcos</c:v>
                </c:pt>
                <c:pt idx="8">
                  <c:v>fsin</c:v>
                </c:pt>
                <c:pt idx="9">
                  <c:v>ffma</c:v>
                </c:pt>
                <c:pt idx="10">
                  <c:v>fmin</c:v>
                </c:pt>
                <c:pt idx="11">
                  <c:v>fmax</c:v>
                </c:pt>
                <c:pt idx="12">
                  <c:v>fln</c:v>
                </c:pt>
                <c:pt idx="13">
                  <c:v>fmod</c:v>
                </c:pt>
                <c:pt idx="14">
                  <c:v>f2int</c:v>
                </c:pt>
                <c:pt idx="15">
                  <c:v>int2f</c:v>
                </c:pt>
                <c:pt idx="16">
                  <c:v>fchs</c:v>
                </c:pt>
                <c:pt idx="17">
                  <c:v>fexp</c:v>
                </c:pt>
                <c:pt idx="18">
                  <c:v>add</c:v>
                </c:pt>
                <c:pt idx="19">
                  <c:v>addi</c:v>
                </c:pt>
                <c:pt idx="20">
                  <c:v>and</c:v>
                </c:pt>
                <c:pt idx="21">
                  <c:v>andi</c:v>
                </c:pt>
                <c:pt idx="22">
                  <c:v>or</c:v>
                </c:pt>
                <c:pt idx="23">
                  <c:v>ori</c:v>
                </c:pt>
                <c:pt idx="24">
                  <c:v>xor</c:v>
                </c:pt>
                <c:pt idx="25">
                  <c:v>xori</c:v>
                </c:pt>
                <c:pt idx="26">
                  <c:v>div</c:v>
                </c:pt>
                <c:pt idx="27">
                  <c:v>divi</c:v>
                </c:pt>
                <c:pt idx="28">
                  <c:v>mul</c:v>
                </c:pt>
                <c:pt idx="29">
                  <c:v>muli</c:v>
                </c:pt>
                <c:pt idx="30">
                  <c:v>shl</c:v>
                </c:pt>
                <c:pt idx="31">
                  <c:v>shr</c:v>
                </c:pt>
                <c:pt idx="32">
                  <c:v>shla</c:v>
                </c:pt>
                <c:pt idx="33">
                  <c:v>shra</c:v>
                </c:pt>
                <c:pt idx="34">
                  <c:v>sub</c:v>
                </c:pt>
                <c:pt idx="35">
                  <c:v>subi</c:v>
                </c:pt>
                <c:pt idx="36">
                  <c:v>movi</c:v>
                </c:pt>
                <c:pt idx="37">
                  <c:v>movhi</c:v>
                </c:pt>
                <c:pt idx="38">
                  <c:v>min</c:v>
                </c:pt>
                <c:pt idx="39">
                  <c:v>max</c:v>
                </c:pt>
                <c:pt idx="40">
                  <c:v>fma</c:v>
                </c:pt>
                <c:pt idx="41">
                  <c:v>chs</c:v>
                </c:pt>
                <c:pt idx="42">
                  <c:v>not</c:v>
                </c:pt>
                <c:pt idx="43">
                  <c:v>abs</c:v>
                </c:pt>
                <c:pt idx="44">
                  <c:v>com</c:v>
                </c:pt>
                <c:pt idx="45">
                  <c:v>mod</c:v>
                </c:pt>
                <c:pt idx="46">
                  <c:v>brv</c:v>
                </c:pt>
                <c:pt idx="47">
                  <c:v>bfr</c:v>
                </c:pt>
                <c:pt idx="48">
                  <c:v>ldshr</c:v>
                </c:pt>
                <c:pt idx="49">
                  <c:v>stshr</c:v>
                </c:pt>
                <c:pt idx="50">
                  <c:v>sync</c:v>
                </c:pt>
                <c:pt idx="51">
                  <c:v>ldram</c:v>
                </c:pt>
                <c:pt idx="52">
                  <c:v>stram</c:v>
                </c:pt>
                <c:pt idx="53">
                  <c:v>br</c:v>
                </c:pt>
                <c:pt idx="54">
                  <c:v>fin</c:v>
                </c:pt>
              </c:strCache>
            </c:strRef>
          </c:cat>
          <c:val>
            <c:numRef>
              <c:f>Sheet1!$C$4:$C$58</c:f>
              <c:numCache>
                <c:formatCode>0.00</c:formatCode>
                <c:ptCount val="55"/>
                <c:pt idx="0">
                  <c:v>0.11180124223602485</c:v>
                </c:pt>
                <c:pt idx="1">
                  <c:v>0.17391304347826086</c:v>
                </c:pt>
                <c:pt idx="2">
                  <c:v>0.12422360248447205</c:v>
                </c:pt>
                <c:pt idx="3">
                  <c:v>0.2360248447204969</c:v>
                </c:pt>
                <c:pt idx="4">
                  <c:v>0.13664596273291926</c:v>
                </c:pt>
                <c:pt idx="5">
                  <c:v>0.2857142857142857</c:v>
                </c:pt>
                <c:pt idx="6">
                  <c:v>0.17391304347826086</c:v>
                </c:pt>
                <c:pt idx="7">
                  <c:v>0.45962732919254656</c:v>
                </c:pt>
                <c:pt idx="8">
                  <c:v>0.45962732919254656</c:v>
                </c:pt>
                <c:pt idx="9">
                  <c:v>0.2236024844720497</c:v>
                </c:pt>
                <c:pt idx="10">
                  <c:v>0.12422360248447205</c:v>
                </c:pt>
                <c:pt idx="11">
                  <c:v>0.12422360248447205</c:v>
                </c:pt>
                <c:pt idx="12">
                  <c:v>0.2608695652173913</c:v>
                </c:pt>
                <c:pt idx="13">
                  <c:v>0.2360248447204969</c:v>
                </c:pt>
                <c:pt idx="14">
                  <c:v>0.13664596273291926</c:v>
                </c:pt>
                <c:pt idx="15">
                  <c:v>0.13664596273291926</c:v>
                </c:pt>
                <c:pt idx="16">
                  <c:v>0.11180124223602485</c:v>
                </c:pt>
                <c:pt idx="17">
                  <c:v>0.21118012422360249</c:v>
                </c:pt>
                <c:pt idx="18">
                  <c:v>0.13664596273291926</c:v>
                </c:pt>
                <c:pt idx="19">
                  <c:v>0.13664596273291926</c:v>
                </c:pt>
                <c:pt idx="20">
                  <c:v>0.11180124223602485</c:v>
                </c:pt>
                <c:pt idx="21">
                  <c:v>0.11180124223602485</c:v>
                </c:pt>
                <c:pt idx="22">
                  <c:v>0.11180124223602485</c:v>
                </c:pt>
                <c:pt idx="23">
                  <c:v>0.11180124223602485</c:v>
                </c:pt>
                <c:pt idx="24">
                  <c:v>0.11180124223602485</c:v>
                </c:pt>
                <c:pt idx="25">
                  <c:v>0.11180124223602485</c:v>
                </c:pt>
                <c:pt idx="26">
                  <c:v>0.36024844720496896</c:v>
                </c:pt>
                <c:pt idx="27">
                  <c:v>0.36024844720496896</c:v>
                </c:pt>
                <c:pt idx="28">
                  <c:v>0.13664596273291926</c:v>
                </c:pt>
                <c:pt idx="29">
                  <c:v>0.13664596273291926</c:v>
                </c:pt>
                <c:pt idx="30">
                  <c:v>0.12422360248447205</c:v>
                </c:pt>
                <c:pt idx="31">
                  <c:v>0.12422360248447205</c:v>
                </c:pt>
                <c:pt idx="32">
                  <c:v>0.12422360248447205</c:v>
                </c:pt>
                <c:pt idx="33">
                  <c:v>0.12422360248447205</c:v>
                </c:pt>
                <c:pt idx="34">
                  <c:v>0.13664596273291926</c:v>
                </c:pt>
                <c:pt idx="35">
                  <c:v>0.13664596273291926</c:v>
                </c:pt>
                <c:pt idx="36">
                  <c:v>0.11180124223602485</c:v>
                </c:pt>
                <c:pt idx="37">
                  <c:v>0.11180124223602485</c:v>
                </c:pt>
                <c:pt idx="38">
                  <c:v>0.12422360248447205</c:v>
                </c:pt>
                <c:pt idx="39">
                  <c:v>0.12422360248447205</c:v>
                </c:pt>
                <c:pt idx="40">
                  <c:v>0.11180124223602485</c:v>
                </c:pt>
                <c:pt idx="41">
                  <c:v>0.11180124223602485</c:v>
                </c:pt>
                <c:pt idx="42">
                  <c:v>0.11180124223602485</c:v>
                </c:pt>
                <c:pt idx="43">
                  <c:v>0.11180124223602485</c:v>
                </c:pt>
                <c:pt idx="44">
                  <c:v>0.13664596273291926</c:v>
                </c:pt>
                <c:pt idx="45">
                  <c:v>0.36024844720496896</c:v>
                </c:pt>
                <c:pt idx="46">
                  <c:v>0.11180124223602485</c:v>
                </c:pt>
                <c:pt idx="47">
                  <c:v>0.12422360248447205</c:v>
                </c:pt>
                <c:pt idx="48">
                  <c:v>0.2360248447204969</c:v>
                </c:pt>
                <c:pt idx="49">
                  <c:v>0.2360248447204969</c:v>
                </c:pt>
                <c:pt idx="50">
                  <c:v>0.11180124223602485</c:v>
                </c:pt>
                <c:pt idx="51">
                  <c:v>0.54658385093167705</c:v>
                </c:pt>
                <c:pt idx="52">
                  <c:v>0.54658385093167705</c:v>
                </c:pt>
                <c:pt idx="53">
                  <c:v>0.12422360248447205</c:v>
                </c:pt>
                <c:pt idx="54">
                  <c:v>0.11180124223602485</c:v>
                </c:pt>
              </c:numCache>
            </c:numRef>
          </c:val>
        </c:ser>
        <c:ser>
          <c:idx val="1"/>
          <c:order val="1"/>
          <c:tx>
            <c:v>En kötü durum (4 Ada)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Sheet1!$A$4:$A$58</c:f>
              <c:strCache>
                <c:ptCount val="55"/>
                <c:pt idx="0">
                  <c:v>fabs</c:v>
                </c:pt>
                <c:pt idx="1">
                  <c:v>fadd</c:v>
                </c:pt>
                <c:pt idx="2">
                  <c:v>fcom</c:v>
                </c:pt>
                <c:pt idx="3">
                  <c:v>fdiv</c:v>
                </c:pt>
                <c:pt idx="4">
                  <c:v>fmul</c:v>
                </c:pt>
                <c:pt idx="5">
                  <c:v>fsqrt</c:v>
                </c:pt>
                <c:pt idx="6">
                  <c:v>fsub</c:v>
                </c:pt>
                <c:pt idx="7">
                  <c:v>fcos</c:v>
                </c:pt>
                <c:pt idx="8">
                  <c:v>fsin</c:v>
                </c:pt>
                <c:pt idx="9">
                  <c:v>ffma</c:v>
                </c:pt>
                <c:pt idx="10">
                  <c:v>fmin</c:v>
                </c:pt>
                <c:pt idx="11">
                  <c:v>fmax</c:v>
                </c:pt>
                <c:pt idx="12">
                  <c:v>fln</c:v>
                </c:pt>
                <c:pt idx="13">
                  <c:v>fmod</c:v>
                </c:pt>
                <c:pt idx="14">
                  <c:v>f2int</c:v>
                </c:pt>
                <c:pt idx="15">
                  <c:v>int2f</c:v>
                </c:pt>
                <c:pt idx="16">
                  <c:v>fchs</c:v>
                </c:pt>
                <c:pt idx="17">
                  <c:v>fexp</c:v>
                </c:pt>
                <c:pt idx="18">
                  <c:v>add</c:v>
                </c:pt>
                <c:pt idx="19">
                  <c:v>addi</c:v>
                </c:pt>
                <c:pt idx="20">
                  <c:v>and</c:v>
                </c:pt>
                <c:pt idx="21">
                  <c:v>andi</c:v>
                </c:pt>
                <c:pt idx="22">
                  <c:v>or</c:v>
                </c:pt>
                <c:pt idx="23">
                  <c:v>ori</c:v>
                </c:pt>
                <c:pt idx="24">
                  <c:v>xor</c:v>
                </c:pt>
                <c:pt idx="25">
                  <c:v>xori</c:v>
                </c:pt>
                <c:pt idx="26">
                  <c:v>div</c:v>
                </c:pt>
                <c:pt idx="27">
                  <c:v>divi</c:v>
                </c:pt>
                <c:pt idx="28">
                  <c:v>mul</c:v>
                </c:pt>
                <c:pt idx="29">
                  <c:v>muli</c:v>
                </c:pt>
                <c:pt idx="30">
                  <c:v>shl</c:v>
                </c:pt>
                <c:pt idx="31">
                  <c:v>shr</c:v>
                </c:pt>
                <c:pt idx="32">
                  <c:v>shla</c:v>
                </c:pt>
                <c:pt idx="33">
                  <c:v>shra</c:v>
                </c:pt>
                <c:pt idx="34">
                  <c:v>sub</c:v>
                </c:pt>
                <c:pt idx="35">
                  <c:v>subi</c:v>
                </c:pt>
                <c:pt idx="36">
                  <c:v>movi</c:v>
                </c:pt>
                <c:pt idx="37">
                  <c:v>movhi</c:v>
                </c:pt>
                <c:pt idx="38">
                  <c:v>min</c:v>
                </c:pt>
                <c:pt idx="39">
                  <c:v>max</c:v>
                </c:pt>
                <c:pt idx="40">
                  <c:v>fma</c:v>
                </c:pt>
                <c:pt idx="41">
                  <c:v>chs</c:v>
                </c:pt>
                <c:pt idx="42">
                  <c:v>not</c:v>
                </c:pt>
                <c:pt idx="43">
                  <c:v>abs</c:v>
                </c:pt>
                <c:pt idx="44">
                  <c:v>com</c:v>
                </c:pt>
                <c:pt idx="45">
                  <c:v>mod</c:v>
                </c:pt>
                <c:pt idx="46">
                  <c:v>brv</c:v>
                </c:pt>
                <c:pt idx="47">
                  <c:v>bfr</c:v>
                </c:pt>
                <c:pt idx="48">
                  <c:v>ldshr</c:v>
                </c:pt>
                <c:pt idx="49">
                  <c:v>stshr</c:v>
                </c:pt>
                <c:pt idx="50">
                  <c:v>sync</c:v>
                </c:pt>
                <c:pt idx="51">
                  <c:v>ldram</c:v>
                </c:pt>
                <c:pt idx="52">
                  <c:v>stram</c:v>
                </c:pt>
                <c:pt idx="53">
                  <c:v>br</c:v>
                </c:pt>
                <c:pt idx="54">
                  <c:v>fin</c:v>
                </c:pt>
              </c:strCache>
            </c:strRef>
          </c:cat>
          <c:val>
            <c:numRef>
              <c:f>Sheet1!$E$4:$E$58</c:f>
              <c:numCache>
                <c:formatCode>0.00</c:formatCode>
                <c:ptCount val="55"/>
                <c:pt idx="0">
                  <c:v>5.03125</c:v>
                </c:pt>
                <c:pt idx="1">
                  <c:v>5.109375</c:v>
                </c:pt>
                <c:pt idx="2">
                  <c:v>5.046875</c:v>
                </c:pt>
                <c:pt idx="3">
                  <c:v>5.1875</c:v>
                </c:pt>
                <c:pt idx="4">
                  <c:v>5.0625</c:v>
                </c:pt>
                <c:pt idx="5">
                  <c:v>5.25</c:v>
                </c:pt>
                <c:pt idx="6">
                  <c:v>5.109375</c:v>
                </c:pt>
                <c:pt idx="7">
                  <c:v>5.46875</c:v>
                </c:pt>
                <c:pt idx="8">
                  <c:v>5.46875</c:v>
                </c:pt>
                <c:pt idx="9">
                  <c:v>5.171875</c:v>
                </c:pt>
                <c:pt idx="10">
                  <c:v>5.046875</c:v>
                </c:pt>
                <c:pt idx="11">
                  <c:v>5.046875</c:v>
                </c:pt>
                <c:pt idx="12">
                  <c:v>5.21875</c:v>
                </c:pt>
                <c:pt idx="13">
                  <c:v>5.1875</c:v>
                </c:pt>
                <c:pt idx="14">
                  <c:v>5.0625</c:v>
                </c:pt>
                <c:pt idx="15">
                  <c:v>5.0625</c:v>
                </c:pt>
                <c:pt idx="16">
                  <c:v>5.03125</c:v>
                </c:pt>
                <c:pt idx="17">
                  <c:v>5.15625</c:v>
                </c:pt>
                <c:pt idx="18">
                  <c:v>5.0625</c:v>
                </c:pt>
                <c:pt idx="19">
                  <c:v>5.0625</c:v>
                </c:pt>
                <c:pt idx="20">
                  <c:v>5.03125</c:v>
                </c:pt>
                <c:pt idx="21">
                  <c:v>5.03125</c:v>
                </c:pt>
                <c:pt idx="22">
                  <c:v>5.03125</c:v>
                </c:pt>
                <c:pt idx="23">
                  <c:v>5.03125</c:v>
                </c:pt>
                <c:pt idx="24">
                  <c:v>5.03125</c:v>
                </c:pt>
                <c:pt idx="25">
                  <c:v>5.03125</c:v>
                </c:pt>
                <c:pt idx="26">
                  <c:v>5.34375</c:v>
                </c:pt>
                <c:pt idx="27">
                  <c:v>5.34375</c:v>
                </c:pt>
                <c:pt idx="28">
                  <c:v>5.0625</c:v>
                </c:pt>
                <c:pt idx="29">
                  <c:v>5.0625</c:v>
                </c:pt>
                <c:pt idx="30">
                  <c:v>5.046875</c:v>
                </c:pt>
                <c:pt idx="31">
                  <c:v>5.046875</c:v>
                </c:pt>
                <c:pt idx="32">
                  <c:v>5.046875</c:v>
                </c:pt>
                <c:pt idx="33">
                  <c:v>5.046875</c:v>
                </c:pt>
                <c:pt idx="34">
                  <c:v>5.0625</c:v>
                </c:pt>
                <c:pt idx="35">
                  <c:v>5.0625</c:v>
                </c:pt>
                <c:pt idx="36">
                  <c:v>5.03125</c:v>
                </c:pt>
                <c:pt idx="37">
                  <c:v>5.03125</c:v>
                </c:pt>
                <c:pt idx="38">
                  <c:v>5.046875</c:v>
                </c:pt>
                <c:pt idx="39">
                  <c:v>5.046875</c:v>
                </c:pt>
                <c:pt idx="40">
                  <c:v>5.03125</c:v>
                </c:pt>
                <c:pt idx="41">
                  <c:v>5.03125</c:v>
                </c:pt>
                <c:pt idx="42">
                  <c:v>5.03125</c:v>
                </c:pt>
                <c:pt idx="43">
                  <c:v>5.03125</c:v>
                </c:pt>
                <c:pt idx="44">
                  <c:v>5.0625</c:v>
                </c:pt>
                <c:pt idx="45">
                  <c:v>5.34375</c:v>
                </c:pt>
                <c:pt idx="46">
                  <c:v>5.03125</c:v>
                </c:pt>
                <c:pt idx="47">
                  <c:v>5.046875</c:v>
                </c:pt>
                <c:pt idx="48">
                  <c:v>5.1875</c:v>
                </c:pt>
                <c:pt idx="49">
                  <c:v>5.1875</c:v>
                </c:pt>
                <c:pt idx="50">
                  <c:v>5.03125</c:v>
                </c:pt>
                <c:pt idx="51">
                  <c:v>5.578125</c:v>
                </c:pt>
                <c:pt idx="52">
                  <c:v>5.578125</c:v>
                </c:pt>
                <c:pt idx="53">
                  <c:v>5.046875</c:v>
                </c:pt>
                <c:pt idx="54">
                  <c:v>5.03125</c:v>
                </c:pt>
              </c:numCache>
            </c:numRef>
          </c:val>
        </c:ser>
        <c:ser>
          <c:idx val="2"/>
          <c:order val="2"/>
          <c:tx>
            <c:v>En kötü durum (8 Ada)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Sheet1!$F$4:$F$58</c:f>
              <c:numCache>
                <c:formatCode>0.00</c:formatCode>
                <c:ptCount val="55"/>
                <c:pt idx="0">
                  <c:v>4.703125</c:v>
                </c:pt>
                <c:pt idx="1">
                  <c:v>4.7421875</c:v>
                </c:pt>
                <c:pt idx="2">
                  <c:v>4.7109375</c:v>
                </c:pt>
                <c:pt idx="3">
                  <c:v>4.78125</c:v>
                </c:pt>
                <c:pt idx="4">
                  <c:v>4.71875</c:v>
                </c:pt>
                <c:pt idx="5">
                  <c:v>4.8125</c:v>
                </c:pt>
                <c:pt idx="6">
                  <c:v>4.7421875</c:v>
                </c:pt>
                <c:pt idx="7">
                  <c:v>4.921875</c:v>
                </c:pt>
                <c:pt idx="8">
                  <c:v>4.921875</c:v>
                </c:pt>
                <c:pt idx="9">
                  <c:v>4.7734375</c:v>
                </c:pt>
                <c:pt idx="10">
                  <c:v>4.7109375</c:v>
                </c:pt>
                <c:pt idx="11">
                  <c:v>4.7109375</c:v>
                </c:pt>
                <c:pt idx="12">
                  <c:v>4.796875</c:v>
                </c:pt>
                <c:pt idx="13">
                  <c:v>4.78125</c:v>
                </c:pt>
                <c:pt idx="14">
                  <c:v>4.71875</c:v>
                </c:pt>
                <c:pt idx="15">
                  <c:v>4.71875</c:v>
                </c:pt>
                <c:pt idx="16">
                  <c:v>4.703125</c:v>
                </c:pt>
                <c:pt idx="17">
                  <c:v>4.765625</c:v>
                </c:pt>
                <c:pt idx="18">
                  <c:v>4.71875</c:v>
                </c:pt>
                <c:pt idx="19">
                  <c:v>4.71875</c:v>
                </c:pt>
                <c:pt idx="20">
                  <c:v>4.703125</c:v>
                </c:pt>
                <c:pt idx="21">
                  <c:v>4.703125</c:v>
                </c:pt>
                <c:pt idx="22">
                  <c:v>4.703125</c:v>
                </c:pt>
                <c:pt idx="23">
                  <c:v>4.703125</c:v>
                </c:pt>
                <c:pt idx="24">
                  <c:v>4.703125</c:v>
                </c:pt>
                <c:pt idx="25">
                  <c:v>4.703125</c:v>
                </c:pt>
                <c:pt idx="26">
                  <c:v>4.859375</c:v>
                </c:pt>
                <c:pt idx="27">
                  <c:v>4.859375</c:v>
                </c:pt>
                <c:pt idx="28">
                  <c:v>4.71875</c:v>
                </c:pt>
                <c:pt idx="29">
                  <c:v>4.71875</c:v>
                </c:pt>
                <c:pt idx="30">
                  <c:v>4.7109375</c:v>
                </c:pt>
                <c:pt idx="31">
                  <c:v>4.7109375</c:v>
                </c:pt>
                <c:pt idx="32">
                  <c:v>4.7109375</c:v>
                </c:pt>
                <c:pt idx="33">
                  <c:v>4.7109375</c:v>
                </c:pt>
                <c:pt idx="34">
                  <c:v>4.71875</c:v>
                </c:pt>
                <c:pt idx="35">
                  <c:v>4.71875</c:v>
                </c:pt>
                <c:pt idx="36">
                  <c:v>4.703125</c:v>
                </c:pt>
                <c:pt idx="37">
                  <c:v>4.703125</c:v>
                </c:pt>
                <c:pt idx="38">
                  <c:v>4.7109375</c:v>
                </c:pt>
                <c:pt idx="39">
                  <c:v>4.7109375</c:v>
                </c:pt>
                <c:pt idx="40">
                  <c:v>4.703125</c:v>
                </c:pt>
                <c:pt idx="41">
                  <c:v>4.703125</c:v>
                </c:pt>
                <c:pt idx="42">
                  <c:v>4.703125</c:v>
                </c:pt>
                <c:pt idx="43">
                  <c:v>4.703125</c:v>
                </c:pt>
                <c:pt idx="44">
                  <c:v>4.71875</c:v>
                </c:pt>
                <c:pt idx="45">
                  <c:v>4.859375</c:v>
                </c:pt>
                <c:pt idx="46">
                  <c:v>4.703125</c:v>
                </c:pt>
                <c:pt idx="47">
                  <c:v>4.7109375</c:v>
                </c:pt>
                <c:pt idx="48">
                  <c:v>4.78125</c:v>
                </c:pt>
                <c:pt idx="49">
                  <c:v>4.78125</c:v>
                </c:pt>
                <c:pt idx="50">
                  <c:v>4.703125</c:v>
                </c:pt>
                <c:pt idx="51">
                  <c:v>4.9765625</c:v>
                </c:pt>
                <c:pt idx="52">
                  <c:v>4.9765625</c:v>
                </c:pt>
                <c:pt idx="53">
                  <c:v>4.7109375</c:v>
                </c:pt>
                <c:pt idx="54">
                  <c:v>4.703125</c:v>
                </c:pt>
              </c:numCache>
            </c:numRef>
          </c:val>
        </c:ser>
        <c:ser>
          <c:idx val="3"/>
          <c:order val="3"/>
          <c:tx>
            <c:v>En kötü durum (16 Ada)</c:v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Sheet1!$H$4:$H$58</c:f>
              <c:numCache>
                <c:formatCode>0.00</c:formatCode>
                <c:ptCount val="55"/>
                <c:pt idx="0">
                  <c:v>4.45703125</c:v>
                </c:pt>
                <c:pt idx="1">
                  <c:v>4.466796875</c:v>
                </c:pt>
                <c:pt idx="2">
                  <c:v>4.458984375</c:v>
                </c:pt>
                <c:pt idx="3">
                  <c:v>4.4765625</c:v>
                </c:pt>
                <c:pt idx="4">
                  <c:v>4.4609375</c:v>
                </c:pt>
                <c:pt idx="5">
                  <c:v>4.484375</c:v>
                </c:pt>
                <c:pt idx="6">
                  <c:v>4.466796875</c:v>
                </c:pt>
                <c:pt idx="7">
                  <c:v>4.51171875</c:v>
                </c:pt>
                <c:pt idx="8">
                  <c:v>4.51171875</c:v>
                </c:pt>
                <c:pt idx="9">
                  <c:v>4.474609375</c:v>
                </c:pt>
                <c:pt idx="10">
                  <c:v>4.458984375</c:v>
                </c:pt>
                <c:pt idx="11">
                  <c:v>4.458984375</c:v>
                </c:pt>
                <c:pt idx="12">
                  <c:v>4.48046875</c:v>
                </c:pt>
                <c:pt idx="13">
                  <c:v>4.4765625</c:v>
                </c:pt>
                <c:pt idx="14">
                  <c:v>4.4609375</c:v>
                </c:pt>
                <c:pt idx="15">
                  <c:v>4.4609375</c:v>
                </c:pt>
                <c:pt idx="16">
                  <c:v>4.45703125</c:v>
                </c:pt>
                <c:pt idx="17">
                  <c:v>4.47265625</c:v>
                </c:pt>
                <c:pt idx="18">
                  <c:v>4.4609375</c:v>
                </c:pt>
                <c:pt idx="19">
                  <c:v>4.4609375</c:v>
                </c:pt>
                <c:pt idx="20">
                  <c:v>4.45703125</c:v>
                </c:pt>
                <c:pt idx="21">
                  <c:v>4.45703125</c:v>
                </c:pt>
                <c:pt idx="22">
                  <c:v>4.45703125</c:v>
                </c:pt>
                <c:pt idx="23">
                  <c:v>4.45703125</c:v>
                </c:pt>
                <c:pt idx="24">
                  <c:v>4.45703125</c:v>
                </c:pt>
                <c:pt idx="25">
                  <c:v>4.45703125</c:v>
                </c:pt>
                <c:pt idx="26">
                  <c:v>4.49609375</c:v>
                </c:pt>
                <c:pt idx="27">
                  <c:v>4.49609375</c:v>
                </c:pt>
                <c:pt idx="28">
                  <c:v>4.4609375</c:v>
                </c:pt>
                <c:pt idx="29">
                  <c:v>4.4609375</c:v>
                </c:pt>
                <c:pt idx="30">
                  <c:v>4.458984375</c:v>
                </c:pt>
                <c:pt idx="31">
                  <c:v>4.458984375</c:v>
                </c:pt>
                <c:pt idx="32">
                  <c:v>4.458984375</c:v>
                </c:pt>
                <c:pt idx="33">
                  <c:v>4.458984375</c:v>
                </c:pt>
                <c:pt idx="34">
                  <c:v>4.4609375</c:v>
                </c:pt>
                <c:pt idx="35">
                  <c:v>4.4609375</c:v>
                </c:pt>
                <c:pt idx="36">
                  <c:v>4.45703125</c:v>
                </c:pt>
                <c:pt idx="37">
                  <c:v>4.45703125</c:v>
                </c:pt>
                <c:pt idx="38">
                  <c:v>4.458984375</c:v>
                </c:pt>
                <c:pt idx="39">
                  <c:v>4.458984375</c:v>
                </c:pt>
                <c:pt idx="40">
                  <c:v>4.45703125</c:v>
                </c:pt>
                <c:pt idx="41">
                  <c:v>4.45703125</c:v>
                </c:pt>
                <c:pt idx="42">
                  <c:v>4.45703125</c:v>
                </c:pt>
                <c:pt idx="43">
                  <c:v>4.45703125</c:v>
                </c:pt>
                <c:pt idx="44">
                  <c:v>4.4609375</c:v>
                </c:pt>
                <c:pt idx="45">
                  <c:v>4.49609375</c:v>
                </c:pt>
                <c:pt idx="46">
                  <c:v>4.45703125</c:v>
                </c:pt>
                <c:pt idx="47">
                  <c:v>4.458984375</c:v>
                </c:pt>
                <c:pt idx="48">
                  <c:v>4.4765625</c:v>
                </c:pt>
                <c:pt idx="49">
                  <c:v>4.4765625</c:v>
                </c:pt>
                <c:pt idx="50">
                  <c:v>4.45703125</c:v>
                </c:pt>
                <c:pt idx="51">
                  <c:v>4.525390625</c:v>
                </c:pt>
                <c:pt idx="52">
                  <c:v>4.525390625</c:v>
                </c:pt>
                <c:pt idx="53">
                  <c:v>4.458984375</c:v>
                </c:pt>
                <c:pt idx="54">
                  <c:v>4.45703125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649416"/>
        <c:axId val="207648632"/>
      </c:barChart>
      <c:catAx>
        <c:axId val="207649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Buyruklar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48632"/>
        <c:crosses val="autoZero"/>
        <c:auto val="1"/>
        <c:lblAlgn val="ctr"/>
        <c:lblOffset val="100"/>
        <c:noMultiLvlLbl val="0"/>
      </c:catAx>
      <c:valAx>
        <c:axId val="207648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Çevrim</a:t>
                </a:r>
                <a:r>
                  <a:rPr lang="tr-TR" baseline="0"/>
                  <a:t> Sayısı</a:t>
                </a:r>
                <a:endParaRPr lang="tr-T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49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Buyruk Başına Ortalama Boru Hattı Doldurma</c:v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Sheet1!$D$1:$P$1</c:f>
              <c:numCache>
                <c:formatCode>General</c:formatCode>
                <c:ptCount val="13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  <c:pt idx="7">
                  <c:v>256</c:v>
                </c:pt>
                <c:pt idx="8">
                  <c:v>512</c:v>
                </c:pt>
                <c:pt idx="9">
                  <c:v>1024</c:v>
                </c:pt>
                <c:pt idx="10">
                  <c:v>2048</c:v>
                </c:pt>
                <c:pt idx="11">
                  <c:v>4096</c:v>
                </c:pt>
                <c:pt idx="12">
                  <c:v>8192</c:v>
                </c:pt>
              </c:numCache>
            </c:numRef>
          </c:cat>
          <c:val>
            <c:numRef>
              <c:f>Sheet1!$D$2:$P$2</c:f>
              <c:numCache>
                <c:formatCode>0.00</c:formatCode>
                <c:ptCount val="13"/>
                <c:pt idx="0">
                  <c:v>7.3522727272727275</c:v>
                </c:pt>
                <c:pt idx="1">
                  <c:v>5.1193181818181817</c:v>
                </c:pt>
                <c:pt idx="2">
                  <c:v>4.7471590909090908</c:v>
                </c:pt>
                <c:pt idx="3">
                  <c:v>4.5610795454545459</c:v>
                </c:pt>
                <c:pt idx="4">
                  <c:v>4.4680397727272725</c:v>
                </c:pt>
                <c:pt idx="5">
                  <c:v>4.4215198863636367</c:v>
                </c:pt>
                <c:pt idx="6">
                  <c:v>4.3982599431818183</c:v>
                </c:pt>
                <c:pt idx="7">
                  <c:v>4.3866299715909092</c:v>
                </c:pt>
                <c:pt idx="8">
                  <c:v>4.3808149857954541</c:v>
                </c:pt>
                <c:pt idx="9">
                  <c:v>4.3779074928977275</c:v>
                </c:pt>
                <c:pt idx="10">
                  <c:v>4.3764537464488633</c:v>
                </c:pt>
                <c:pt idx="11">
                  <c:v>4.3757268732244317</c:v>
                </c:pt>
                <c:pt idx="12">
                  <c:v>4.3753634366122158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207653336"/>
        <c:axId val="207653728"/>
      </c:barChart>
      <c:catAx>
        <c:axId val="207653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Ada Sayısı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53728"/>
        <c:crosses val="autoZero"/>
        <c:auto val="1"/>
        <c:lblAlgn val="ctr"/>
        <c:lblOffset val="100"/>
        <c:noMultiLvlLbl val="0"/>
      </c:catAx>
      <c:valAx>
        <c:axId val="20765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Çevrim</a:t>
                </a:r>
                <a:r>
                  <a:rPr lang="tr-TR" baseline="0"/>
                  <a:t> sayısı</a:t>
                </a:r>
                <a:endParaRPr lang="tr-T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53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Sheet1!$N$9</c:f>
              <c:strCache>
                <c:ptCount val="1"/>
                <c:pt idx="0">
                  <c:v>Slice LUTs as Logic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Sheet1!$N$11:$N$32</c:f>
              <c:numCache>
                <c:formatCode>0.000%</c:formatCode>
                <c:ptCount val="22"/>
                <c:pt idx="0">
                  <c:v>1.8698060941828255E-4</c:v>
                </c:pt>
                <c:pt idx="1">
                  <c:v>3.2479224376731303E-3</c:v>
                </c:pt>
                <c:pt idx="2">
                  <c:v>9.233610341643582E-5</c:v>
                </c:pt>
                <c:pt idx="3">
                  <c:v>3.0009233610341643E-4</c:v>
                </c:pt>
                <c:pt idx="4">
                  <c:v>1.1080332409972299E-4</c:v>
                </c:pt>
                <c:pt idx="5">
                  <c:v>5.2008310249307479E-3</c:v>
                </c:pt>
                <c:pt idx="6">
                  <c:v>2.0623268698060943E-2</c:v>
                </c:pt>
                <c:pt idx="7">
                  <c:v>1.1265004616805172E-2</c:v>
                </c:pt>
                <c:pt idx="8">
                  <c:v>2.8070175438596489E-3</c:v>
                </c:pt>
                <c:pt idx="9">
                  <c:v>1.5680978762696213E-2</c:v>
                </c:pt>
                <c:pt idx="10">
                  <c:v>1.5570175438596491E-2</c:v>
                </c:pt>
                <c:pt idx="11">
                  <c:v>3.4926131117266851E-3</c:v>
                </c:pt>
                <c:pt idx="12">
                  <c:v>1.5219298245614035E-2</c:v>
                </c:pt>
                <c:pt idx="13">
                  <c:v>7.3337950138504153E-3</c:v>
                </c:pt>
                <c:pt idx="14">
                  <c:v>1.752770083102493E-2</c:v>
                </c:pt>
                <c:pt idx="15">
                  <c:v>9.439058171745153E-3</c:v>
                </c:pt>
                <c:pt idx="16">
                  <c:v>7.8508771929824556E-3</c:v>
                </c:pt>
                <c:pt idx="17">
                  <c:v>1.2550784856879041E-2</c:v>
                </c:pt>
                <c:pt idx="18">
                  <c:v>1.3504155124653739E-3</c:v>
                </c:pt>
                <c:pt idx="19">
                  <c:v>1.2486149584487535E-2</c:v>
                </c:pt>
                <c:pt idx="20">
                  <c:v>2.6431209602954756E-3</c:v>
                </c:pt>
                <c:pt idx="21">
                  <c:v>8.7373037857802396E-3</c:v>
                </c:pt>
              </c:numCache>
            </c:numRef>
          </c:val>
        </c:ser>
        <c:ser>
          <c:idx val="6"/>
          <c:order val="1"/>
          <c:tx>
            <c:strRef>
              <c:f>Sheet1!$T$9</c:f>
              <c:strCache>
                <c:ptCount val="1"/>
                <c:pt idx="0">
                  <c:v>DSPs</c:v>
                </c:pt>
              </c:strCache>
            </c:strRef>
          </c:tx>
          <c:spPr>
            <a:solidFill>
              <a:schemeClr val="accent1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Sheet1!$T$11:$T$32</c:f>
              <c:numCache>
                <c:formatCode>0.000%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4.4444444444444444E-3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8.8888888888888889E-3</c:v>
                </c:pt>
                <c:pt idx="14">
                  <c:v>8.8888888888888889E-3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1.7777777777777778E-2</c:v>
                </c:pt>
                <c:pt idx="21">
                  <c:v>0</c:v>
                </c:pt>
              </c:numCache>
            </c:numRef>
          </c:val>
        </c:ser>
        <c:ser>
          <c:idx val="1"/>
          <c:order val="2"/>
          <c:tx>
            <c:strRef>
              <c:f>Sheet1!$O$9</c:f>
              <c:strCache>
                <c:ptCount val="1"/>
                <c:pt idx="0">
                  <c:v>Slice LUTs as memory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Sheet1!$O$11:$O$32</c:f>
              <c:numCache>
                <c:formatCode>0.000%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2.9391504018369688E-3</c:v>
                </c:pt>
                <c:pt idx="7">
                  <c:v>0</c:v>
                </c:pt>
                <c:pt idx="8">
                  <c:v>0</c:v>
                </c:pt>
                <c:pt idx="9">
                  <c:v>2.4971297359357059E-3</c:v>
                </c:pt>
                <c:pt idx="10">
                  <c:v>2.4512055109070035E-3</c:v>
                </c:pt>
                <c:pt idx="11">
                  <c:v>2.267508610792193E-3</c:v>
                </c:pt>
                <c:pt idx="12">
                  <c:v>2.9563719862227326E-3</c:v>
                </c:pt>
                <c:pt idx="13">
                  <c:v>2.267508610792193E-3</c:v>
                </c:pt>
                <c:pt idx="14">
                  <c:v>4.6096440872560275E-3</c:v>
                </c:pt>
                <c:pt idx="15">
                  <c:v>2.267508610792193E-3</c:v>
                </c:pt>
                <c:pt idx="16">
                  <c:v>2.267508610792193E-3</c:v>
                </c:pt>
                <c:pt idx="17">
                  <c:v>2.5889781859931116E-3</c:v>
                </c:pt>
                <c:pt idx="18">
                  <c:v>2.267508610792193E-3</c:v>
                </c:pt>
                <c:pt idx="19">
                  <c:v>3.8059701492537314E-3</c:v>
                </c:pt>
                <c:pt idx="20">
                  <c:v>2.267508610792193E-3</c:v>
                </c:pt>
                <c:pt idx="21">
                  <c:v>2.267508610792193E-3</c:v>
                </c:pt>
              </c:numCache>
            </c:numRef>
          </c:val>
        </c:ser>
        <c:ser>
          <c:idx val="2"/>
          <c:order val="3"/>
          <c:tx>
            <c:strRef>
              <c:f>Sheet1!$P$9</c:f>
              <c:strCache>
                <c:ptCount val="1"/>
                <c:pt idx="0">
                  <c:v>Slice Registers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Sheet1!$P$11:$P$32</c:f>
              <c:numCache>
                <c:formatCode>0.000%</c:formatCode>
                <c:ptCount val="22"/>
                <c:pt idx="0">
                  <c:v>2.1929824561403507E-5</c:v>
                </c:pt>
                <c:pt idx="1">
                  <c:v>1.2580794090489382E-3</c:v>
                </c:pt>
                <c:pt idx="2">
                  <c:v>0</c:v>
                </c:pt>
                <c:pt idx="3">
                  <c:v>9.4644506001846716E-5</c:v>
                </c:pt>
                <c:pt idx="4">
                  <c:v>0</c:v>
                </c:pt>
                <c:pt idx="5">
                  <c:v>1.1542012927054478E-5</c:v>
                </c:pt>
                <c:pt idx="6">
                  <c:v>5.3924284395198523E-3</c:v>
                </c:pt>
                <c:pt idx="7">
                  <c:v>2.437673130193906E-3</c:v>
                </c:pt>
                <c:pt idx="8">
                  <c:v>2.3638042474607573E-3</c:v>
                </c:pt>
                <c:pt idx="9">
                  <c:v>8.2086795937211451E-3</c:v>
                </c:pt>
                <c:pt idx="10">
                  <c:v>8.0609418282548469E-3</c:v>
                </c:pt>
                <c:pt idx="11">
                  <c:v>3.8873499538319483E-3</c:v>
                </c:pt>
                <c:pt idx="12">
                  <c:v>7.9039704524469061E-3</c:v>
                </c:pt>
                <c:pt idx="13">
                  <c:v>4.4967682363804247E-3</c:v>
                </c:pt>
                <c:pt idx="14">
                  <c:v>1.358264081255771E-2</c:v>
                </c:pt>
                <c:pt idx="15">
                  <c:v>3.3148661126500461E-3</c:v>
                </c:pt>
                <c:pt idx="16">
                  <c:v>3.3333333333333335E-3</c:v>
                </c:pt>
                <c:pt idx="17">
                  <c:v>3.6426592797783935E-3</c:v>
                </c:pt>
                <c:pt idx="18">
                  <c:v>1.9852262234533705E-3</c:v>
                </c:pt>
                <c:pt idx="19">
                  <c:v>1.2663896583564174E-2</c:v>
                </c:pt>
                <c:pt idx="20">
                  <c:v>2.0221606648199446E-3</c:v>
                </c:pt>
                <c:pt idx="21">
                  <c:v>1.3942751615881809E-3</c:v>
                </c:pt>
              </c:numCache>
            </c:numRef>
          </c:val>
        </c:ser>
        <c:ser>
          <c:idx val="3"/>
          <c:order val="4"/>
          <c:tx>
            <c:strRef>
              <c:f>Sheet1!$Q$9</c:f>
              <c:strCache>
                <c:ptCount val="1"/>
                <c:pt idx="0">
                  <c:v>F7 Muxes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Sheet1!$Q$11:$Q$32</c:f>
              <c:numCache>
                <c:formatCode>0.000%</c:formatCode>
                <c:ptCount val="22"/>
                <c:pt idx="0">
                  <c:v>0</c:v>
                </c:pt>
                <c:pt idx="1">
                  <c:v>6.094182825484765E-4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4.8337950138504157E-3</c:v>
                </c:pt>
                <c:pt idx="6">
                  <c:v>6.4265927977839336E-3</c:v>
                </c:pt>
                <c:pt idx="7">
                  <c:v>0</c:v>
                </c:pt>
                <c:pt idx="8">
                  <c:v>0</c:v>
                </c:pt>
                <c:pt idx="9">
                  <c:v>1.1080332409972299E-4</c:v>
                </c:pt>
                <c:pt idx="10">
                  <c:v>2.2160664819944597E-4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7.3868882733148667E-5</c:v>
                </c:pt>
                <c:pt idx="15">
                  <c:v>4.4321329639889195E-4</c:v>
                </c:pt>
                <c:pt idx="16">
                  <c:v>1.4773776546629733E-4</c:v>
                </c:pt>
                <c:pt idx="17">
                  <c:v>3.5641735918744231E-3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</c:ser>
        <c:ser>
          <c:idx val="4"/>
          <c:order val="5"/>
          <c:tx>
            <c:strRef>
              <c:f>Sheet1!$R$9</c:f>
              <c:strCache>
                <c:ptCount val="1"/>
                <c:pt idx="0">
                  <c:v>F8 Muxes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Sheet1!$R$11:$R$32</c:f>
              <c:numCache>
                <c:formatCode>0.000%</c:formatCode>
                <c:ptCount val="22"/>
                <c:pt idx="0">
                  <c:v>0</c:v>
                </c:pt>
                <c:pt idx="1">
                  <c:v>5.9095106186518934E-4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4.8291782086795935E-3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7.3868882733148667E-5</c:v>
                </c:pt>
                <c:pt idx="10">
                  <c:v>1.4773776546629733E-4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1.4773776546629733E-4</c:v>
                </c:pt>
                <c:pt idx="16">
                  <c:v>0</c:v>
                </c:pt>
                <c:pt idx="17">
                  <c:v>7.3868882733148667E-5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</c:ser>
        <c:ser>
          <c:idx val="5"/>
          <c:order val="6"/>
          <c:tx>
            <c:strRef>
              <c:f>Sheet1!$S$9</c:f>
              <c:strCache>
                <c:ptCount val="1"/>
                <c:pt idx="0">
                  <c:v>Block RAM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Sheet1!$S$11:$S$32</c:f>
              <c:numCache>
                <c:formatCode>0.000%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1.0884353741496598E-2</c:v>
                </c:pt>
                <c:pt idx="7">
                  <c:v>2.1768707482993196E-2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5.4421768707482989E-3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207650200"/>
        <c:axId val="207650984"/>
      </c:barChart>
      <c:catAx>
        <c:axId val="207650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50984"/>
        <c:crosses val="autoZero"/>
        <c:auto val="1"/>
        <c:lblAlgn val="ctr"/>
        <c:lblOffset val="100"/>
        <c:noMultiLvlLbl val="0"/>
      </c:catAx>
      <c:valAx>
        <c:axId val="207650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7650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0BDF2-6FE6-4E2A-8FB4-3DD90CC21A70}" type="datetimeFigureOut">
              <a:rPr lang="tr-TR" smtClean="0"/>
              <a:t>22.7.2014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20C8C-A3B1-4265-B8DC-B4979D7329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35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20C8C-A3B1-4265-B8DC-B4979D732980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25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E74D1CD-3D41-4F2A-90DD-DE0389BE4ABD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5CF3-54A6-40CB-A2AA-FDE19488472B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2181-F833-4FF6-AE59-4BA73A079511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D56F-C521-4339-9BF0-10209C15A19C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370F-FD96-4764-AC97-25B7187989D1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3FED-4DF9-4618-84FA-8EE6C93219E7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6F2B-36EB-42BB-9F67-53BA067C7454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6553-9ED0-4573-ABDC-9170E08A4F6C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D62E-E727-46BF-B843-E92A962951D0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B932-06A7-43FF-AC77-3E7F7F7897C0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C756E-E499-45A0-80F1-0B6DB767E935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2A566E5-F95C-4748-B5AB-89C7BC5BB10F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251073"/>
          </a:xfrm>
        </p:spPr>
        <p:txBody>
          <a:bodyPr>
            <a:normAutofit/>
          </a:bodyPr>
          <a:lstStyle/>
          <a:p>
            <a:r>
              <a:rPr lang="tr-TR" sz="6000" dirty="0" smtClean="0"/>
              <a:t>Tosun İşlemcisi</a:t>
            </a:r>
            <a:endParaRPr lang="tr-TR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010025"/>
            <a:ext cx="9418320" cy="1691640"/>
          </a:xfrm>
        </p:spPr>
        <p:txBody>
          <a:bodyPr/>
          <a:lstStyle/>
          <a:p>
            <a:r>
              <a:rPr lang="tr-TR" dirty="0" smtClean="0"/>
              <a:t>FPGA Tabanlı Sayısal Sinyal İşleme Algoritmalarına Özelleştirilmiş Yardımcı İşlemci Tasarımı</a:t>
            </a:r>
            <a:endParaRPr lang="tr-TR" dirty="0"/>
          </a:p>
        </p:txBody>
      </p:sp>
      <p:grpSp>
        <p:nvGrpSpPr>
          <p:cNvPr id="4" name="Group 3"/>
          <p:cNvGrpSpPr/>
          <p:nvPr/>
        </p:nvGrpSpPr>
        <p:grpSpPr>
          <a:xfrm>
            <a:off x="7691050" y="4508665"/>
            <a:ext cx="4499077" cy="2168360"/>
            <a:chOff x="7323438" y="4689640"/>
            <a:chExt cx="4499077" cy="2168360"/>
          </a:xfrm>
        </p:grpSpPr>
        <p:sp>
          <p:nvSpPr>
            <p:cNvPr id="17" name="Rectangle 16"/>
            <p:cNvSpPr/>
            <p:nvPr/>
          </p:nvSpPr>
          <p:spPr>
            <a:xfrm>
              <a:off x="7323438" y="4689640"/>
              <a:ext cx="4499077" cy="2168360"/>
            </a:xfrm>
            <a:prstGeom prst="rect">
              <a:avLst/>
            </a:prstGeom>
            <a:solidFill>
              <a:srgbClr val="282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rgbClr val="282E3E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975" y="4810475"/>
              <a:ext cx="1950886" cy="2047525"/>
            </a:xfrm>
            <a:prstGeom prst="rect">
              <a:avLst/>
            </a:prstGeom>
          </p:spPr>
        </p:pic>
        <p:pic>
          <p:nvPicPr>
            <p:cNvPr id="1038" name="Picture 14" descr="http://www.mcu-turkey.com/wp-content/uploads/2011/11/kasirga_logo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29"/>
            <a:stretch/>
          </p:blipFill>
          <p:spPr bwMode="auto">
            <a:xfrm>
              <a:off x="9801398" y="5632073"/>
              <a:ext cx="1620574" cy="10775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61"/>
            <a:stretch/>
          </p:blipFill>
          <p:spPr>
            <a:xfrm>
              <a:off x="9801398" y="4845573"/>
              <a:ext cx="1620574" cy="64564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61872" y="758952"/>
            <a:ext cx="1713470" cy="1466336"/>
            <a:chOff x="2092411" y="420129"/>
            <a:chExt cx="1713470" cy="1466336"/>
          </a:xfrm>
        </p:grpSpPr>
        <p:pic>
          <p:nvPicPr>
            <p:cNvPr id="1044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30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29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29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975342" y="799621"/>
            <a:ext cx="617014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sz="2800" dirty="0" smtClean="0"/>
              <a:t>TOBB </a:t>
            </a:r>
          </a:p>
          <a:p>
            <a:r>
              <a:rPr lang="tr-TR" sz="2800" dirty="0" smtClean="0"/>
              <a:t>EKONOMİ VE TEKNOLOJİ</a:t>
            </a:r>
          </a:p>
          <a:p>
            <a:r>
              <a:rPr lang="tr-TR" sz="2800" dirty="0" smtClean="0"/>
              <a:t>ÜNİVERSİTESİ</a:t>
            </a:r>
            <a:endParaRPr lang="tr-TR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261872" y="4983731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Abdullah Giray Yağlıkçı</a:t>
            </a:r>
          </a:p>
        </p:txBody>
      </p:sp>
    </p:spTree>
    <p:extLst>
      <p:ext uri="{BB962C8B-B14F-4D97-AF65-F5344CB8AC3E}">
        <p14:creationId xmlns:p14="http://schemas.microsoft.com/office/powerpoint/2010/main" val="41976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İçerik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</a:p>
          <a:p>
            <a:r>
              <a:rPr lang="tr-TR" b="1" dirty="0" smtClean="0"/>
              <a:t>Gereksinim Analizi</a:t>
            </a:r>
          </a:p>
          <a:p>
            <a:r>
              <a:rPr lang="tr-TR" dirty="0" smtClean="0"/>
              <a:t>Benzer Mimariler (Literatür)</a:t>
            </a:r>
          </a:p>
          <a:p>
            <a:r>
              <a:rPr lang="tr-TR" dirty="0" smtClean="0"/>
              <a:t>Tosun Mimarisi </a:t>
            </a:r>
          </a:p>
          <a:p>
            <a:r>
              <a:rPr lang="tr-TR" dirty="0" smtClean="0"/>
              <a:t>Sonuçlar</a:t>
            </a:r>
          </a:p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6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Gereksinimler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Çok Çekirdekli Mimari</a:t>
            </a:r>
          </a:p>
          <a:p>
            <a:r>
              <a:rPr lang="tr-TR" dirty="0" err="1" smtClean="0"/>
              <a:t>OpenCL</a:t>
            </a:r>
            <a:r>
              <a:rPr lang="tr-TR" dirty="0" smtClean="0"/>
              <a:t> 1.2 Desteği</a:t>
            </a:r>
          </a:p>
          <a:p>
            <a:r>
              <a:rPr lang="tr-TR" dirty="0" smtClean="0"/>
              <a:t>32 bit </a:t>
            </a:r>
            <a:r>
              <a:rPr lang="tr-TR" dirty="0" err="1" smtClean="0"/>
              <a:t>Integer</a:t>
            </a:r>
            <a:r>
              <a:rPr lang="tr-TR" dirty="0" smtClean="0"/>
              <a:t> ve Floating Point</a:t>
            </a:r>
          </a:p>
          <a:p>
            <a:r>
              <a:rPr lang="tr-TR" dirty="0" smtClean="0"/>
              <a:t>Modüler Tasarım</a:t>
            </a:r>
          </a:p>
          <a:p>
            <a:r>
              <a:rPr lang="tr-TR" dirty="0" smtClean="0"/>
              <a:t>Standart Ara Yüze Sahip Hesaplama Birimleri</a:t>
            </a:r>
          </a:p>
          <a:p>
            <a:r>
              <a:rPr lang="tr-TR" dirty="0" smtClean="0"/>
              <a:t>Reel ve Karmaşık Sayı </a:t>
            </a:r>
            <a:r>
              <a:rPr lang="tr-TR" dirty="0" smtClean="0"/>
              <a:t>Desteği</a:t>
            </a:r>
            <a:endParaRPr lang="tr-TR" dirty="0" smtClean="0"/>
          </a:p>
          <a:p>
            <a:r>
              <a:rPr lang="tr-TR" b="1" dirty="0" smtClean="0"/>
              <a:t>Fonksiyon Listesi !</a:t>
            </a:r>
            <a:endParaRPr lang="tr-TR" b="1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Gereksinimler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2544009" cy="4351337"/>
          </a:xfrm>
        </p:spPr>
        <p:txBody>
          <a:bodyPr/>
          <a:lstStyle/>
          <a:p>
            <a:r>
              <a:rPr lang="tr-TR" dirty="0" smtClean="0"/>
              <a:t>Toplama</a:t>
            </a:r>
          </a:p>
          <a:p>
            <a:r>
              <a:rPr lang="tr-TR" dirty="0" smtClean="0"/>
              <a:t>Çıkarma</a:t>
            </a:r>
          </a:p>
          <a:p>
            <a:r>
              <a:rPr lang="tr-TR" dirty="0" smtClean="0"/>
              <a:t>Çarpma</a:t>
            </a:r>
          </a:p>
          <a:p>
            <a:r>
              <a:rPr lang="tr-TR" dirty="0" smtClean="0"/>
              <a:t>Bölme</a:t>
            </a:r>
          </a:p>
          <a:p>
            <a:r>
              <a:rPr lang="tr-TR" dirty="0" smtClean="0"/>
              <a:t>Matris, satır sütun </a:t>
            </a:r>
            <a:br>
              <a:rPr lang="tr-TR" dirty="0" smtClean="0"/>
            </a:br>
            <a:r>
              <a:rPr lang="tr-TR" dirty="0" smtClean="0"/>
              <a:t>toplamları</a:t>
            </a:r>
          </a:p>
          <a:p>
            <a:r>
              <a:rPr lang="tr-TR" dirty="0" err="1" smtClean="0"/>
              <a:t>Skalar</a:t>
            </a:r>
            <a:r>
              <a:rPr lang="tr-TR" dirty="0" smtClean="0"/>
              <a:t> çarpma</a:t>
            </a:r>
          </a:p>
          <a:p>
            <a:r>
              <a:rPr lang="tr-TR" dirty="0" smtClean="0"/>
              <a:t>FFT / IFFT</a:t>
            </a:r>
          </a:p>
          <a:p>
            <a:r>
              <a:rPr lang="tr-TR" dirty="0" smtClean="0"/>
              <a:t>Logaritma</a:t>
            </a:r>
          </a:p>
          <a:p>
            <a:r>
              <a:rPr lang="tr-TR" dirty="0" err="1" smtClean="0"/>
              <a:t>Üssel</a:t>
            </a:r>
            <a:r>
              <a:rPr lang="tr-TR" dirty="0" smtClean="0"/>
              <a:t> Fonksiyon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95349" y="1828800"/>
            <a:ext cx="3639642" cy="45225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Matris büyüklüğü</a:t>
            </a:r>
          </a:p>
          <a:p>
            <a:r>
              <a:rPr lang="tr-TR" dirty="0" smtClean="0"/>
              <a:t>Determinant</a:t>
            </a:r>
          </a:p>
          <a:p>
            <a:r>
              <a:rPr lang="tr-TR" dirty="0" smtClean="0"/>
              <a:t>Sin, Cos</a:t>
            </a:r>
          </a:p>
          <a:p>
            <a:r>
              <a:rPr lang="tr-TR" dirty="0" smtClean="0"/>
              <a:t>Eşlenik</a:t>
            </a:r>
          </a:p>
          <a:p>
            <a:r>
              <a:rPr lang="tr-TR" dirty="0" err="1" smtClean="0"/>
              <a:t>Transpoz</a:t>
            </a:r>
            <a:endParaRPr lang="tr-TR" dirty="0" smtClean="0"/>
          </a:p>
          <a:p>
            <a:r>
              <a:rPr lang="tr-TR" dirty="0" err="1" smtClean="0"/>
              <a:t>Evrişim</a:t>
            </a:r>
            <a:endParaRPr lang="tr-TR" dirty="0" smtClean="0"/>
          </a:p>
          <a:p>
            <a:r>
              <a:rPr lang="tr-TR" dirty="0" smtClean="0"/>
              <a:t>Filtreleme</a:t>
            </a:r>
          </a:p>
          <a:p>
            <a:r>
              <a:rPr lang="tr-TR" dirty="0" err="1" smtClean="0"/>
              <a:t>Windowing</a:t>
            </a:r>
            <a:endParaRPr lang="tr-TR" dirty="0" smtClean="0"/>
          </a:p>
          <a:p>
            <a:r>
              <a:rPr lang="tr-TR" dirty="0" err="1" smtClean="0"/>
              <a:t>Get</a:t>
            </a:r>
            <a:r>
              <a:rPr lang="tr-TR" dirty="0"/>
              <a:t>/</a:t>
            </a:r>
            <a:r>
              <a:rPr lang="tr-TR" dirty="0" smtClean="0"/>
              <a:t>Set Alt Matris</a:t>
            </a:r>
          </a:p>
          <a:p>
            <a:r>
              <a:rPr lang="tr-TR" dirty="0" smtClean="0"/>
              <a:t>Türev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67382" y="1828799"/>
            <a:ext cx="3639642" cy="45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Norm</a:t>
            </a:r>
          </a:p>
          <a:p>
            <a:r>
              <a:rPr lang="tr-TR" dirty="0" smtClean="0"/>
              <a:t>Sıralama</a:t>
            </a:r>
          </a:p>
          <a:p>
            <a:r>
              <a:rPr lang="tr-TR" dirty="0" err="1" smtClean="0"/>
              <a:t>Varyans</a:t>
            </a:r>
            <a:r>
              <a:rPr lang="tr-TR" dirty="0" smtClean="0"/>
              <a:t>, Standart Sapma</a:t>
            </a:r>
          </a:p>
          <a:p>
            <a:r>
              <a:rPr lang="tr-TR" dirty="0" smtClean="0"/>
              <a:t>İşaret fonksiyonu</a:t>
            </a:r>
          </a:p>
          <a:p>
            <a:r>
              <a:rPr lang="tr-TR" dirty="0" smtClean="0"/>
              <a:t>Flip</a:t>
            </a:r>
          </a:p>
          <a:p>
            <a:r>
              <a:rPr lang="tr-TR" dirty="0" smtClean="0"/>
              <a:t>Karekök</a:t>
            </a:r>
          </a:p>
          <a:p>
            <a:r>
              <a:rPr lang="tr-TR" dirty="0" smtClean="0"/>
              <a:t>Tersine Çevirme</a:t>
            </a:r>
          </a:p>
          <a:p>
            <a:r>
              <a:rPr lang="tr-TR" dirty="0" err="1" smtClean="0"/>
              <a:t>Interpolasyon</a:t>
            </a:r>
            <a:endParaRPr lang="tr-TR" dirty="0" smtClean="0"/>
          </a:p>
          <a:p>
            <a:r>
              <a:rPr lang="tr-TR" dirty="0" smtClean="0"/>
              <a:t>Karşılaştırma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Fonksiyon Listesi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6404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Gereksinimler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2544009" cy="4351337"/>
          </a:xfrm>
        </p:spPr>
        <p:txBody>
          <a:bodyPr/>
          <a:lstStyle/>
          <a:p>
            <a:r>
              <a:rPr lang="tr-TR" b="1" dirty="0" smtClean="0"/>
              <a:t>Toplama</a:t>
            </a:r>
          </a:p>
          <a:p>
            <a:r>
              <a:rPr lang="tr-TR" b="1" dirty="0" smtClean="0"/>
              <a:t>Çıkarma</a:t>
            </a:r>
          </a:p>
          <a:p>
            <a:r>
              <a:rPr lang="tr-TR" b="1" dirty="0" smtClean="0"/>
              <a:t>Çarpma</a:t>
            </a:r>
          </a:p>
          <a:p>
            <a:r>
              <a:rPr lang="tr-TR" b="1" dirty="0" smtClean="0"/>
              <a:t>Bölme</a:t>
            </a:r>
          </a:p>
          <a:p>
            <a:r>
              <a:rPr lang="tr-TR" dirty="0" smtClean="0"/>
              <a:t>Matris, satır sütun </a:t>
            </a:r>
            <a:br>
              <a:rPr lang="tr-TR" dirty="0" smtClean="0"/>
            </a:br>
            <a:r>
              <a:rPr lang="tr-TR" dirty="0" smtClean="0"/>
              <a:t>toplamları</a:t>
            </a:r>
          </a:p>
          <a:p>
            <a:r>
              <a:rPr lang="tr-TR" dirty="0" err="1" smtClean="0"/>
              <a:t>Skalar</a:t>
            </a:r>
            <a:r>
              <a:rPr lang="tr-TR" dirty="0" smtClean="0"/>
              <a:t> çarpma</a:t>
            </a:r>
          </a:p>
          <a:p>
            <a:r>
              <a:rPr lang="tr-TR" dirty="0" smtClean="0"/>
              <a:t>FFT / IFFT</a:t>
            </a:r>
          </a:p>
          <a:p>
            <a:r>
              <a:rPr lang="tr-TR" b="1" dirty="0" smtClean="0"/>
              <a:t>Logaritma</a:t>
            </a:r>
          </a:p>
          <a:p>
            <a:r>
              <a:rPr lang="tr-TR" b="1" dirty="0" err="1" smtClean="0"/>
              <a:t>Üssel</a:t>
            </a:r>
            <a:r>
              <a:rPr lang="tr-TR" b="1" dirty="0" smtClean="0"/>
              <a:t> Fonksiyon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95349" y="1828800"/>
            <a:ext cx="3639642" cy="45225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Matris büyüklüğü</a:t>
            </a:r>
          </a:p>
          <a:p>
            <a:r>
              <a:rPr lang="tr-TR" dirty="0" smtClean="0"/>
              <a:t>Determinant</a:t>
            </a:r>
          </a:p>
          <a:p>
            <a:r>
              <a:rPr lang="tr-TR" b="1" dirty="0" smtClean="0"/>
              <a:t>Sin, Cos</a:t>
            </a:r>
          </a:p>
          <a:p>
            <a:r>
              <a:rPr lang="tr-TR" dirty="0" smtClean="0"/>
              <a:t>Eşlenik</a:t>
            </a:r>
          </a:p>
          <a:p>
            <a:r>
              <a:rPr lang="tr-TR" dirty="0" err="1" smtClean="0"/>
              <a:t>Transpoz</a:t>
            </a:r>
            <a:endParaRPr lang="tr-TR" dirty="0" smtClean="0"/>
          </a:p>
          <a:p>
            <a:r>
              <a:rPr lang="tr-TR" dirty="0" err="1" smtClean="0"/>
              <a:t>Evrişim</a:t>
            </a:r>
            <a:endParaRPr lang="tr-TR" dirty="0" smtClean="0"/>
          </a:p>
          <a:p>
            <a:r>
              <a:rPr lang="tr-TR" dirty="0" smtClean="0"/>
              <a:t>Filtreleme</a:t>
            </a:r>
          </a:p>
          <a:p>
            <a:r>
              <a:rPr lang="tr-TR" dirty="0" err="1" smtClean="0"/>
              <a:t>Windowing</a:t>
            </a:r>
            <a:endParaRPr lang="tr-TR" dirty="0" smtClean="0"/>
          </a:p>
          <a:p>
            <a:r>
              <a:rPr lang="tr-TR" dirty="0" err="1" smtClean="0"/>
              <a:t>Get</a:t>
            </a:r>
            <a:r>
              <a:rPr lang="tr-TR" dirty="0"/>
              <a:t>/</a:t>
            </a:r>
            <a:r>
              <a:rPr lang="tr-TR" dirty="0" smtClean="0"/>
              <a:t>Set Alt Matris</a:t>
            </a:r>
          </a:p>
          <a:p>
            <a:r>
              <a:rPr lang="tr-TR" dirty="0" smtClean="0"/>
              <a:t>Türev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67382" y="1828799"/>
            <a:ext cx="3639642" cy="45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Norm</a:t>
            </a:r>
          </a:p>
          <a:p>
            <a:r>
              <a:rPr lang="tr-TR" dirty="0" smtClean="0"/>
              <a:t>Sıralama</a:t>
            </a:r>
          </a:p>
          <a:p>
            <a:r>
              <a:rPr lang="tr-TR" dirty="0" err="1" smtClean="0"/>
              <a:t>Varyans</a:t>
            </a:r>
            <a:r>
              <a:rPr lang="tr-TR" dirty="0" smtClean="0"/>
              <a:t>, Standart Sapma</a:t>
            </a:r>
          </a:p>
          <a:p>
            <a:r>
              <a:rPr lang="tr-TR" dirty="0" smtClean="0"/>
              <a:t>İşaret fonksiyonu</a:t>
            </a:r>
          </a:p>
          <a:p>
            <a:r>
              <a:rPr lang="tr-TR" dirty="0" smtClean="0"/>
              <a:t>Flip</a:t>
            </a:r>
          </a:p>
          <a:p>
            <a:r>
              <a:rPr lang="tr-TR" b="1" dirty="0" smtClean="0"/>
              <a:t>Karekök</a:t>
            </a:r>
          </a:p>
          <a:p>
            <a:r>
              <a:rPr lang="tr-TR" dirty="0" smtClean="0"/>
              <a:t>Tersine Çevirme</a:t>
            </a:r>
          </a:p>
          <a:p>
            <a:r>
              <a:rPr lang="tr-TR" dirty="0" err="1" smtClean="0"/>
              <a:t>Interpolasyon</a:t>
            </a:r>
            <a:endParaRPr lang="tr-TR" dirty="0" smtClean="0"/>
          </a:p>
          <a:p>
            <a:r>
              <a:rPr lang="tr-TR" dirty="0" smtClean="0"/>
              <a:t>Karşılaştırma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Fonksiyon Listesi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394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Gereksinimler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89450"/>
            <a:ext cx="4191577" cy="4351337"/>
          </a:xfrm>
        </p:spPr>
        <p:txBody>
          <a:bodyPr/>
          <a:lstStyle/>
          <a:p>
            <a:r>
              <a:rPr lang="tr-TR" dirty="0" smtClean="0"/>
              <a:t>Gerekli Donanımlar;</a:t>
            </a:r>
          </a:p>
          <a:p>
            <a:pPr lvl="1"/>
            <a:r>
              <a:rPr lang="tr-TR" dirty="0" smtClean="0"/>
              <a:t>Toplayıcı (</a:t>
            </a:r>
            <a:r>
              <a:rPr lang="tr-TR" dirty="0" err="1" smtClean="0"/>
              <a:t>int</a:t>
            </a:r>
            <a:r>
              <a:rPr lang="tr-TR" dirty="0" smtClean="0"/>
              <a:t> ve float)</a:t>
            </a:r>
          </a:p>
          <a:p>
            <a:pPr lvl="1"/>
            <a:r>
              <a:rPr lang="tr-TR" dirty="0" smtClean="0"/>
              <a:t>Çarpıcı </a:t>
            </a:r>
            <a:r>
              <a:rPr lang="tr-TR" dirty="0"/>
              <a:t>(</a:t>
            </a:r>
            <a:r>
              <a:rPr lang="tr-TR" dirty="0" err="1"/>
              <a:t>int</a:t>
            </a:r>
            <a:r>
              <a:rPr lang="tr-TR" dirty="0"/>
              <a:t> ve float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Bölücü </a:t>
            </a:r>
            <a:r>
              <a:rPr lang="tr-TR" dirty="0"/>
              <a:t>(</a:t>
            </a:r>
            <a:r>
              <a:rPr lang="tr-TR" dirty="0" err="1"/>
              <a:t>int</a:t>
            </a:r>
            <a:r>
              <a:rPr lang="tr-TR" dirty="0"/>
              <a:t> ve float</a:t>
            </a:r>
            <a:r>
              <a:rPr lang="tr-TR" dirty="0" smtClean="0"/>
              <a:t>)</a:t>
            </a:r>
          </a:p>
          <a:p>
            <a:pPr lvl="1"/>
            <a:r>
              <a:rPr lang="tr-TR" u="sng" dirty="0" smtClean="0"/>
              <a:t>Çarp-topla çekirdeği </a:t>
            </a:r>
            <a:r>
              <a:rPr lang="tr-TR" u="sng" dirty="0"/>
              <a:t>(</a:t>
            </a:r>
            <a:r>
              <a:rPr lang="tr-TR" u="sng" dirty="0" err="1"/>
              <a:t>int</a:t>
            </a:r>
            <a:r>
              <a:rPr lang="tr-TR" u="sng" dirty="0"/>
              <a:t> ve float)</a:t>
            </a:r>
            <a:endParaRPr lang="tr-TR" u="sng" dirty="0" smtClean="0"/>
          </a:p>
          <a:p>
            <a:pPr lvl="1"/>
            <a:r>
              <a:rPr lang="tr-TR" dirty="0" smtClean="0"/>
              <a:t>Trigonometri çekirdeği (float)</a:t>
            </a:r>
          </a:p>
          <a:p>
            <a:pPr lvl="1"/>
            <a:r>
              <a:rPr lang="tr-TR" dirty="0" smtClean="0"/>
              <a:t>Logaritma çekirdeği (float)</a:t>
            </a:r>
          </a:p>
          <a:p>
            <a:pPr lvl="1"/>
            <a:r>
              <a:rPr lang="tr-TR" u="sng" dirty="0" smtClean="0"/>
              <a:t>Kaydırıcı </a:t>
            </a:r>
            <a:r>
              <a:rPr lang="tr-TR" u="sng" dirty="0"/>
              <a:t>(</a:t>
            </a:r>
            <a:r>
              <a:rPr lang="tr-TR" u="sng" dirty="0" err="1" smtClean="0"/>
              <a:t>int</a:t>
            </a:r>
            <a:r>
              <a:rPr lang="tr-TR" u="sng" dirty="0" smtClean="0"/>
              <a:t>)</a:t>
            </a:r>
          </a:p>
          <a:p>
            <a:pPr lvl="1"/>
            <a:r>
              <a:rPr lang="tr-TR" dirty="0" smtClean="0"/>
              <a:t>Karekök çekirdeği (float)</a:t>
            </a:r>
          </a:p>
          <a:p>
            <a:pPr lvl="1"/>
            <a:r>
              <a:rPr lang="tr-TR" u="sng" dirty="0" smtClean="0"/>
              <a:t>Karşılaştırıcı </a:t>
            </a:r>
            <a:r>
              <a:rPr lang="tr-TR" u="sng" dirty="0"/>
              <a:t>(</a:t>
            </a:r>
            <a:r>
              <a:rPr lang="tr-TR" u="sng" dirty="0" err="1"/>
              <a:t>int</a:t>
            </a:r>
            <a:r>
              <a:rPr lang="tr-TR" u="sng" dirty="0"/>
              <a:t> ve float)</a:t>
            </a:r>
            <a:endParaRPr lang="tr-TR" u="sng" dirty="0" smtClean="0"/>
          </a:p>
          <a:p>
            <a:pPr lvl="1"/>
            <a:r>
              <a:rPr lang="tr-TR" u="sng" dirty="0" smtClean="0"/>
              <a:t>Bit İşlemleri (</a:t>
            </a:r>
            <a:r>
              <a:rPr lang="tr-TR" u="sng" dirty="0" err="1" smtClean="0"/>
              <a:t>int</a:t>
            </a:r>
            <a:r>
              <a:rPr lang="tr-TR" u="sng" dirty="0" smtClean="0"/>
              <a:t>)</a:t>
            </a:r>
          </a:p>
          <a:p>
            <a:pPr lvl="1"/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Gerekli Buyruklar ve Hesaplama Birimleri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74" y="1688572"/>
            <a:ext cx="4543038" cy="46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İçerik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</a:p>
          <a:p>
            <a:r>
              <a:rPr lang="tr-TR" dirty="0" smtClean="0"/>
              <a:t>Gereksinim Analizi</a:t>
            </a:r>
          </a:p>
          <a:p>
            <a:r>
              <a:rPr lang="tr-TR" b="1" dirty="0" smtClean="0"/>
              <a:t>Benzer Mimariler (Literatür)</a:t>
            </a:r>
          </a:p>
          <a:p>
            <a:r>
              <a:rPr lang="tr-TR" dirty="0" smtClean="0"/>
              <a:t>Tosun Mimarisi </a:t>
            </a:r>
          </a:p>
          <a:p>
            <a:r>
              <a:rPr lang="tr-TR" dirty="0" smtClean="0"/>
              <a:t>Sonuçlar</a:t>
            </a:r>
          </a:p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3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629275" y="4387441"/>
            <a:ext cx="34163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(</a:t>
            </a:r>
            <a:r>
              <a:rPr lang="tr-TR" dirty="0" err="1" smtClean="0"/>
              <a:t>int</a:t>
            </a:r>
            <a:r>
              <a:rPr lang="tr-TR" dirty="0" smtClean="0"/>
              <a:t> i = 0 ; i &lt; </a:t>
            </a:r>
            <a:r>
              <a:rPr lang="tr-TR" dirty="0" err="1" smtClean="0"/>
              <a:t>count</a:t>
            </a:r>
            <a:r>
              <a:rPr lang="tr-TR" dirty="0" smtClean="0"/>
              <a:t> </a:t>
            </a:r>
            <a:r>
              <a:rPr lang="tr-TR" dirty="0" smtClean="0"/>
              <a:t>; i++) {</a:t>
            </a:r>
          </a:p>
          <a:p>
            <a:r>
              <a:rPr lang="tr-TR" dirty="0"/>
              <a:t>	</a:t>
            </a:r>
            <a:r>
              <a:rPr lang="tr-TR" dirty="0" smtClean="0"/>
              <a:t>a[i] = b[i] + c[i] ;</a:t>
            </a:r>
          </a:p>
          <a:p>
            <a:r>
              <a:rPr lang="tr-TR" dirty="0"/>
              <a:t>	</a:t>
            </a:r>
            <a:r>
              <a:rPr lang="tr-TR" dirty="0" smtClean="0"/>
              <a:t>d[i] = b[i] + c[i] ;</a:t>
            </a:r>
          </a:p>
          <a:p>
            <a:r>
              <a:rPr lang="tr-TR" dirty="0" smtClean="0"/>
              <a:t>	</a:t>
            </a:r>
            <a:r>
              <a:rPr lang="tr-TR" dirty="0" smtClean="0"/>
              <a:t>e[i</a:t>
            </a:r>
            <a:r>
              <a:rPr lang="tr-TR" dirty="0"/>
              <a:t>] = b[i] + c[i] </a:t>
            </a:r>
            <a:r>
              <a:rPr lang="tr-TR" dirty="0" smtClean="0"/>
              <a:t>;</a:t>
            </a:r>
          </a:p>
          <a:p>
            <a:r>
              <a:rPr lang="tr-TR" dirty="0"/>
              <a:t>	</a:t>
            </a:r>
            <a:r>
              <a:rPr lang="tr-TR" dirty="0" smtClean="0"/>
              <a:t>f[i</a:t>
            </a:r>
            <a:r>
              <a:rPr lang="tr-TR" dirty="0"/>
              <a:t>] </a:t>
            </a:r>
            <a:r>
              <a:rPr lang="tr-TR" dirty="0" smtClean="0"/>
              <a:t>= </a:t>
            </a:r>
            <a:r>
              <a:rPr lang="tr-TR" dirty="0"/>
              <a:t>b[i] + c[i] </a:t>
            </a:r>
            <a:r>
              <a:rPr lang="tr-TR" dirty="0" smtClean="0"/>
              <a:t>;</a:t>
            </a:r>
          </a:p>
          <a:p>
            <a:r>
              <a:rPr lang="tr-TR" dirty="0"/>
              <a:t>}</a:t>
            </a:r>
          </a:p>
          <a:p>
            <a:r>
              <a:rPr lang="tr-TR" dirty="0" smtClean="0"/>
              <a:t>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Benzer Mimariler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Paralel Hesaplama Taksonomisi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051974"/>
            <a:ext cx="4034218" cy="4463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3075" y="2051974"/>
            <a:ext cx="4886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SISD: Single </a:t>
            </a:r>
            <a:r>
              <a:rPr lang="tr-TR" dirty="0" err="1" smtClean="0"/>
              <a:t>Instruction</a:t>
            </a:r>
            <a:r>
              <a:rPr lang="tr-TR" dirty="0"/>
              <a:t> </a:t>
            </a:r>
            <a:r>
              <a:rPr lang="tr-TR" dirty="0" smtClean="0"/>
              <a:t>Single Data</a:t>
            </a:r>
          </a:p>
          <a:p>
            <a:endParaRPr lang="tr-TR" dirty="0" smtClean="0"/>
          </a:p>
          <a:p>
            <a:r>
              <a:rPr lang="tr-TR" dirty="0" smtClean="0"/>
              <a:t>MISD</a:t>
            </a:r>
            <a:r>
              <a:rPr lang="tr-TR" dirty="0"/>
              <a:t>: </a:t>
            </a:r>
            <a:r>
              <a:rPr lang="tr-TR" dirty="0" smtClean="0"/>
              <a:t>Multiple </a:t>
            </a:r>
            <a:r>
              <a:rPr lang="tr-TR" dirty="0" err="1" smtClean="0"/>
              <a:t>Instruction</a:t>
            </a:r>
            <a:r>
              <a:rPr lang="tr-TR" dirty="0" smtClean="0"/>
              <a:t> </a:t>
            </a:r>
            <a:r>
              <a:rPr lang="tr-TR" dirty="0"/>
              <a:t>Single </a:t>
            </a:r>
            <a:r>
              <a:rPr lang="tr-TR" dirty="0" smtClean="0"/>
              <a:t>Data</a:t>
            </a:r>
          </a:p>
          <a:p>
            <a:endParaRPr lang="tr-TR" dirty="0"/>
          </a:p>
          <a:p>
            <a:r>
              <a:rPr lang="tr-TR" dirty="0" smtClean="0"/>
              <a:t>SIMD</a:t>
            </a:r>
            <a:r>
              <a:rPr lang="tr-TR" dirty="0"/>
              <a:t>: Single </a:t>
            </a:r>
            <a:r>
              <a:rPr lang="tr-TR" dirty="0" err="1"/>
              <a:t>Instruction</a:t>
            </a:r>
            <a:r>
              <a:rPr lang="tr-TR" dirty="0"/>
              <a:t> </a:t>
            </a:r>
            <a:r>
              <a:rPr lang="tr-TR" dirty="0" smtClean="0"/>
              <a:t>Multiple Data</a:t>
            </a:r>
          </a:p>
          <a:p>
            <a:endParaRPr lang="tr-TR" dirty="0"/>
          </a:p>
          <a:p>
            <a:r>
              <a:rPr lang="tr-TR" dirty="0" smtClean="0"/>
              <a:t>MIMD: Multiple </a:t>
            </a:r>
            <a:r>
              <a:rPr lang="tr-TR" dirty="0" err="1" smtClean="0"/>
              <a:t>Instruction</a:t>
            </a:r>
            <a:r>
              <a:rPr lang="tr-TR" dirty="0" smtClean="0"/>
              <a:t> Multiple Data</a:t>
            </a:r>
            <a:endParaRPr lang="tr-TR" dirty="0"/>
          </a:p>
          <a:p>
            <a:endParaRPr lang="tr-TR" dirty="0"/>
          </a:p>
        </p:txBody>
      </p:sp>
      <p:sp>
        <p:nvSpPr>
          <p:cNvPr id="8" name="TextBox 7"/>
          <p:cNvSpPr txBox="1"/>
          <p:nvPr/>
        </p:nvSpPr>
        <p:spPr>
          <a:xfrm>
            <a:off x="5629275" y="4387441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int</a:t>
            </a:r>
            <a:r>
              <a:rPr lang="tr-TR" dirty="0" smtClean="0"/>
              <a:t> a = b + c ;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5629275" y="4387441"/>
            <a:ext cx="1574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int</a:t>
            </a:r>
            <a:r>
              <a:rPr lang="tr-TR" dirty="0" smtClean="0"/>
              <a:t> a = b + c ;</a:t>
            </a:r>
          </a:p>
          <a:p>
            <a:r>
              <a:rPr lang="tr-TR" dirty="0" err="1" smtClean="0"/>
              <a:t>int</a:t>
            </a:r>
            <a:r>
              <a:rPr lang="tr-TR" dirty="0" smtClean="0"/>
              <a:t> d = b – c ;</a:t>
            </a:r>
          </a:p>
          <a:p>
            <a:r>
              <a:rPr lang="tr-TR" dirty="0" err="1" smtClean="0"/>
              <a:t>int</a:t>
            </a:r>
            <a:r>
              <a:rPr lang="tr-TR" dirty="0" smtClean="0"/>
              <a:t> e = b * c ;</a:t>
            </a:r>
          </a:p>
          <a:p>
            <a:r>
              <a:rPr lang="tr-TR" dirty="0" err="1" smtClean="0"/>
              <a:t>int</a:t>
            </a:r>
            <a:r>
              <a:rPr lang="tr-TR" dirty="0" smtClean="0"/>
              <a:t> f  = b / c ;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5629275" y="4387441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(</a:t>
            </a:r>
            <a:r>
              <a:rPr lang="tr-TR" dirty="0" err="1" smtClean="0"/>
              <a:t>int</a:t>
            </a:r>
            <a:r>
              <a:rPr lang="tr-TR" dirty="0" smtClean="0"/>
              <a:t> i = 0 ; i &lt; </a:t>
            </a:r>
            <a:r>
              <a:rPr lang="tr-TR" dirty="0" err="1" smtClean="0"/>
              <a:t>count</a:t>
            </a:r>
            <a:r>
              <a:rPr lang="tr-TR" dirty="0" smtClean="0"/>
              <a:t> </a:t>
            </a:r>
            <a:r>
              <a:rPr lang="tr-TR" dirty="0" smtClean="0"/>
              <a:t>; i++)</a:t>
            </a:r>
          </a:p>
          <a:p>
            <a:r>
              <a:rPr lang="tr-TR" dirty="0"/>
              <a:t>	</a:t>
            </a:r>
            <a:r>
              <a:rPr lang="tr-TR" dirty="0" smtClean="0"/>
              <a:t> </a:t>
            </a:r>
            <a:r>
              <a:rPr lang="tr-TR" dirty="0" smtClean="0"/>
              <a:t>a[i] = b[i] + c[i] ;</a:t>
            </a:r>
          </a:p>
        </p:txBody>
      </p:sp>
    </p:spTree>
    <p:extLst>
      <p:ext uri="{BB962C8B-B14F-4D97-AF65-F5344CB8AC3E}">
        <p14:creationId xmlns:p14="http://schemas.microsoft.com/office/powerpoint/2010/main" val="119539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Benzer Mimariler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Paralel Hesaplama Taksonomisi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051974"/>
            <a:ext cx="4034218" cy="4463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3075" y="2051974"/>
            <a:ext cx="488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MIMD </a:t>
            </a:r>
            <a:r>
              <a:rPr lang="tr-TR" dirty="0" smtClean="0">
                <a:sym typeface="Wingdings" panose="05000000000000000000" pitchFamily="2" charset="2"/>
              </a:rPr>
              <a:t> SIMD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5553075" y="4178311"/>
            <a:ext cx="32944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(</a:t>
            </a:r>
            <a:r>
              <a:rPr lang="tr-TR" dirty="0" err="1" smtClean="0"/>
              <a:t>int</a:t>
            </a:r>
            <a:r>
              <a:rPr lang="tr-TR" dirty="0" smtClean="0"/>
              <a:t> i = 0 ; i &lt; </a:t>
            </a:r>
            <a:r>
              <a:rPr lang="tr-TR" b="1" dirty="0" err="1" smtClean="0"/>
              <a:t>count</a:t>
            </a:r>
            <a:r>
              <a:rPr lang="tr-TR" b="1" dirty="0" smtClean="0"/>
              <a:t> </a:t>
            </a:r>
            <a:r>
              <a:rPr lang="tr-TR" dirty="0" smtClean="0"/>
              <a:t>; i++)</a:t>
            </a:r>
          </a:p>
          <a:p>
            <a:r>
              <a:rPr lang="tr-TR" dirty="0"/>
              <a:t>	</a:t>
            </a:r>
            <a:r>
              <a:rPr lang="tr-TR" dirty="0" smtClean="0"/>
              <a:t> </a:t>
            </a:r>
            <a:r>
              <a:rPr lang="tr-TR" dirty="0" smtClean="0"/>
              <a:t>a[i] = b[i] + c[i] </a:t>
            </a:r>
            <a:r>
              <a:rPr lang="tr-TR" dirty="0" smtClean="0"/>
              <a:t>;</a:t>
            </a:r>
          </a:p>
          <a:p>
            <a:r>
              <a:rPr lang="tr-TR" dirty="0" err="1"/>
              <a:t>for</a:t>
            </a:r>
            <a:r>
              <a:rPr lang="tr-TR" dirty="0"/>
              <a:t> (</a:t>
            </a:r>
            <a:r>
              <a:rPr lang="tr-TR" dirty="0" err="1"/>
              <a:t>int</a:t>
            </a:r>
            <a:r>
              <a:rPr lang="tr-TR" dirty="0"/>
              <a:t> i = 0 ; i &lt; </a:t>
            </a:r>
            <a:r>
              <a:rPr lang="tr-TR" b="1" dirty="0" err="1"/>
              <a:t>count</a:t>
            </a:r>
            <a:r>
              <a:rPr lang="tr-TR" dirty="0"/>
              <a:t> ; i++)</a:t>
            </a:r>
          </a:p>
          <a:p>
            <a:r>
              <a:rPr lang="tr-TR" dirty="0"/>
              <a:t>	 </a:t>
            </a:r>
            <a:r>
              <a:rPr lang="tr-TR" dirty="0" smtClean="0"/>
              <a:t>d[i</a:t>
            </a:r>
            <a:r>
              <a:rPr lang="tr-TR" dirty="0"/>
              <a:t>] = b[i] + c[i] ;</a:t>
            </a:r>
          </a:p>
          <a:p>
            <a:r>
              <a:rPr lang="tr-TR" dirty="0" err="1"/>
              <a:t>for</a:t>
            </a:r>
            <a:r>
              <a:rPr lang="tr-TR" dirty="0"/>
              <a:t> (</a:t>
            </a:r>
            <a:r>
              <a:rPr lang="tr-TR" dirty="0" err="1"/>
              <a:t>int</a:t>
            </a:r>
            <a:r>
              <a:rPr lang="tr-TR" dirty="0"/>
              <a:t> i = 0 ; i &lt; </a:t>
            </a:r>
            <a:r>
              <a:rPr lang="tr-TR" b="1" dirty="0" err="1"/>
              <a:t>count</a:t>
            </a:r>
            <a:r>
              <a:rPr lang="tr-TR" dirty="0"/>
              <a:t> ; i++)</a:t>
            </a:r>
          </a:p>
          <a:p>
            <a:r>
              <a:rPr lang="tr-TR" dirty="0"/>
              <a:t>	 </a:t>
            </a:r>
            <a:r>
              <a:rPr lang="tr-TR" dirty="0" smtClean="0"/>
              <a:t>e[i</a:t>
            </a:r>
            <a:r>
              <a:rPr lang="tr-TR" dirty="0"/>
              <a:t>] = b[i] + c[i] ;</a:t>
            </a:r>
          </a:p>
          <a:p>
            <a:r>
              <a:rPr lang="tr-TR" dirty="0" err="1"/>
              <a:t>for</a:t>
            </a:r>
            <a:r>
              <a:rPr lang="tr-TR" dirty="0"/>
              <a:t> (</a:t>
            </a:r>
            <a:r>
              <a:rPr lang="tr-TR" dirty="0" err="1"/>
              <a:t>int</a:t>
            </a:r>
            <a:r>
              <a:rPr lang="tr-TR" dirty="0"/>
              <a:t> i = 0 ; i &lt; </a:t>
            </a:r>
            <a:r>
              <a:rPr lang="tr-TR" b="1" dirty="0" err="1"/>
              <a:t>count</a:t>
            </a:r>
            <a:r>
              <a:rPr lang="tr-TR" dirty="0"/>
              <a:t> ; i++)</a:t>
            </a:r>
          </a:p>
          <a:p>
            <a:r>
              <a:rPr lang="tr-TR" dirty="0"/>
              <a:t>	 </a:t>
            </a:r>
            <a:r>
              <a:rPr lang="tr-TR" dirty="0" smtClean="0"/>
              <a:t>f[i</a:t>
            </a:r>
            <a:r>
              <a:rPr lang="tr-TR" dirty="0"/>
              <a:t>] = b[i] + c[i] ;</a:t>
            </a:r>
          </a:p>
          <a:p>
            <a:endParaRPr lang="tr-T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553075" y="2421306"/>
            <a:ext cx="34163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(</a:t>
            </a:r>
            <a:r>
              <a:rPr lang="tr-TR" dirty="0" err="1" smtClean="0"/>
              <a:t>int</a:t>
            </a:r>
            <a:r>
              <a:rPr lang="tr-TR" dirty="0" smtClean="0"/>
              <a:t> i = 0 ; i &lt; </a:t>
            </a:r>
            <a:r>
              <a:rPr lang="tr-TR" b="1" dirty="0" err="1" smtClean="0"/>
              <a:t>count</a:t>
            </a:r>
            <a:r>
              <a:rPr lang="tr-TR" dirty="0" smtClean="0"/>
              <a:t> </a:t>
            </a:r>
            <a:r>
              <a:rPr lang="tr-TR" dirty="0" smtClean="0"/>
              <a:t>; i++) {</a:t>
            </a:r>
          </a:p>
          <a:p>
            <a:r>
              <a:rPr lang="tr-TR" dirty="0"/>
              <a:t>	</a:t>
            </a:r>
            <a:r>
              <a:rPr lang="tr-TR" dirty="0" smtClean="0"/>
              <a:t>a[i] = b[i] + c[i] ;</a:t>
            </a:r>
          </a:p>
          <a:p>
            <a:r>
              <a:rPr lang="tr-TR" dirty="0"/>
              <a:t>	</a:t>
            </a:r>
            <a:r>
              <a:rPr lang="tr-TR" dirty="0" smtClean="0"/>
              <a:t>d[i] = b[i] + c[i] ;</a:t>
            </a:r>
          </a:p>
          <a:p>
            <a:r>
              <a:rPr lang="tr-TR" dirty="0" smtClean="0"/>
              <a:t>	</a:t>
            </a:r>
            <a:r>
              <a:rPr lang="tr-TR" dirty="0" smtClean="0"/>
              <a:t>e[i</a:t>
            </a:r>
            <a:r>
              <a:rPr lang="tr-TR" dirty="0"/>
              <a:t>] = b[i] + c[i] </a:t>
            </a:r>
            <a:r>
              <a:rPr lang="tr-TR" dirty="0" smtClean="0"/>
              <a:t>;</a:t>
            </a:r>
          </a:p>
          <a:p>
            <a:r>
              <a:rPr lang="tr-TR" dirty="0"/>
              <a:t>	</a:t>
            </a:r>
            <a:r>
              <a:rPr lang="tr-TR" dirty="0" smtClean="0"/>
              <a:t>f[i</a:t>
            </a:r>
            <a:r>
              <a:rPr lang="tr-TR" dirty="0"/>
              <a:t>] </a:t>
            </a:r>
            <a:r>
              <a:rPr lang="tr-TR" dirty="0" smtClean="0"/>
              <a:t>= </a:t>
            </a:r>
            <a:r>
              <a:rPr lang="tr-TR" dirty="0"/>
              <a:t>b[i] + c[i] </a:t>
            </a:r>
            <a:r>
              <a:rPr lang="tr-TR" dirty="0" smtClean="0"/>
              <a:t>;</a:t>
            </a:r>
          </a:p>
          <a:p>
            <a:r>
              <a:rPr lang="tr-TR" dirty="0"/>
              <a:t>}</a:t>
            </a:r>
          </a:p>
          <a:p>
            <a:r>
              <a:rPr lang="tr-TR" dirty="0" smtClean="0"/>
              <a:t>	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2740" y="2356536"/>
            <a:ext cx="6705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16077" y="2395112"/>
            <a:ext cx="6705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471647" y="3113802"/>
            <a:ext cx="2482865" cy="646331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tr-T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count</a:t>
            </a:r>
            <a:r>
              <a: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tr-T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= k x N</a:t>
            </a:r>
            <a:r>
              <a:rPr lang="tr-TR" baseline="-25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SIMD </a:t>
            </a:r>
            <a:r>
              <a:rPr lang="tr-TR" baseline="-250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Lane</a:t>
            </a:r>
            <a:endParaRPr lang="tr-TR" baseline="-25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</a:t>
            </a:r>
            <a:r>
              <a:rPr lang="tr-T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az-Cyrl-AZ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Є</a:t>
            </a:r>
            <a:r>
              <a:rPr lang="tr-T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Z</a:t>
            </a:r>
            <a:r>
              <a:rPr lang="tr-TR" baseline="30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+</a:t>
            </a:r>
            <a:endParaRPr lang="tr-TR" baseline="30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4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thumb/6/63/Tile64.svg/454px-Tile64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00" y="1837581"/>
            <a:ext cx="2645662" cy="233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799" y="365760"/>
            <a:ext cx="9692640" cy="1325562"/>
          </a:xfrm>
        </p:spPr>
        <p:txBody>
          <a:bodyPr/>
          <a:lstStyle/>
          <a:p>
            <a:r>
              <a:rPr lang="tr-TR" dirty="0" smtClean="0"/>
              <a:t>Benzer Mimariler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Homojen ve Heterojen İşlemciler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022" y="1885951"/>
            <a:ext cx="3222013" cy="2198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2" y="4279083"/>
            <a:ext cx="3222013" cy="2341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881010"/>
            <a:ext cx="2651765" cy="2268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37" y="4279083"/>
            <a:ext cx="3298709" cy="23417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79034" y="1953948"/>
            <a:ext cx="2423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Intel</a:t>
            </a:r>
          </a:p>
          <a:p>
            <a:endParaRPr lang="tr-TR" sz="1600" dirty="0" smtClean="0"/>
          </a:p>
          <a:p>
            <a:r>
              <a:rPr lang="tr-TR" sz="1600" dirty="0" smtClean="0"/>
              <a:t>Az sayıda </a:t>
            </a:r>
            <a:br>
              <a:rPr lang="tr-TR" sz="1600" dirty="0" smtClean="0"/>
            </a:br>
            <a:r>
              <a:rPr lang="tr-TR" sz="1600" dirty="0" smtClean="0"/>
              <a:t>homojen çekirdek</a:t>
            </a:r>
          </a:p>
          <a:p>
            <a:endParaRPr lang="tr-TR" sz="1600" dirty="0" smtClean="0"/>
          </a:p>
          <a:p>
            <a:r>
              <a:rPr lang="tr-TR" sz="1600" dirty="0" smtClean="0"/>
              <a:t>2 seviye özel,</a:t>
            </a:r>
            <a:br>
              <a:rPr lang="tr-TR" sz="1600" dirty="0" smtClean="0"/>
            </a:br>
            <a:r>
              <a:rPr lang="tr-TR" sz="1600" dirty="0" smtClean="0"/>
              <a:t>1 seviye paylaşımlı önbellek</a:t>
            </a:r>
          </a:p>
          <a:p>
            <a:endParaRPr lang="tr-TR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9052565" y="1928355"/>
            <a:ext cx="2002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 smtClean="0"/>
              <a:t>Tilera</a:t>
            </a:r>
            <a:endParaRPr lang="tr-TR" sz="1600" b="1" dirty="0" smtClean="0"/>
          </a:p>
          <a:p>
            <a:endParaRPr lang="tr-TR" sz="1600" dirty="0" smtClean="0"/>
          </a:p>
          <a:p>
            <a:r>
              <a:rPr lang="tr-TR" sz="1600" dirty="0" smtClean="0"/>
              <a:t>Çok sayıda homojen çekirdek</a:t>
            </a:r>
          </a:p>
          <a:p>
            <a:endParaRPr lang="tr-TR" sz="1600" dirty="0" smtClean="0"/>
          </a:p>
          <a:p>
            <a:r>
              <a:rPr lang="tr-TR" sz="1600" dirty="0"/>
              <a:t>1</a:t>
            </a:r>
            <a:r>
              <a:rPr lang="tr-TR" sz="1600" dirty="0" smtClean="0"/>
              <a:t> seviye özel,</a:t>
            </a:r>
            <a:br>
              <a:rPr lang="tr-TR" sz="1600" dirty="0" smtClean="0"/>
            </a:br>
            <a:r>
              <a:rPr lang="tr-TR" sz="1600" dirty="0" smtClean="0"/>
              <a:t>1 seviye paylaşımlı önbellek</a:t>
            </a:r>
          </a:p>
          <a:p>
            <a:endParaRPr lang="tr-T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779034" y="4347079"/>
            <a:ext cx="24238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NVIDIA</a:t>
            </a:r>
          </a:p>
          <a:p>
            <a:endParaRPr lang="tr-TR" sz="1600" dirty="0" smtClean="0"/>
          </a:p>
          <a:p>
            <a:r>
              <a:rPr lang="tr-TR" sz="1600" dirty="0" smtClean="0"/>
              <a:t>Çok sayıda </a:t>
            </a:r>
            <a:br>
              <a:rPr lang="tr-TR" sz="1600" dirty="0" smtClean="0"/>
            </a:br>
            <a:r>
              <a:rPr lang="tr-TR" sz="1600" dirty="0" smtClean="0"/>
              <a:t>homojen çekirdek</a:t>
            </a:r>
          </a:p>
          <a:p>
            <a:endParaRPr lang="tr-TR" sz="1600" dirty="0" smtClean="0"/>
          </a:p>
          <a:p>
            <a:r>
              <a:rPr lang="tr-TR" sz="1600" dirty="0" smtClean="0"/>
              <a:t>2 seviye paylaşımlı</a:t>
            </a:r>
            <a:br>
              <a:rPr lang="tr-TR" sz="1600" dirty="0" smtClean="0"/>
            </a:br>
            <a:r>
              <a:rPr lang="tr-TR" sz="1600" dirty="0" smtClean="0"/>
              <a:t>önbellek</a:t>
            </a:r>
          </a:p>
          <a:p>
            <a:endParaRPr lang="tr-T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9033515" y="4347079"/>
            <a:ext cx="2423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Sony </a:t>
            </a:r>
            <a:r>
              <a:rPr lang="tr-TR" sz="1600" b="1" dirty="0" smtClean="0"/>
              <a:t>PS </a:t>
            </a:r>
            <a:endParaRPr lang="tr-TR" sz="1600" b="1" dirty="0" smtClean="0"/>
          </a:p>
          <a:p>
            <a:endParaRPr lang="tr-TR" sz="1600" dirty="0" smtClean="0"/>
          </a:p>
          <a:p>
            <a:r>
              <a:rPr lang="tr-TR" sz="1600" dirty="0" smtClean="0"/>
              <a:t>Az sayıda heterojen </a:t>
            </a:r>
            <a:r>
              <a:rPr lang="tr-TR" sz="1600" dirty="0" err="1" smtClean="0"/>
              <a:t>Synergistic</a:t>
            </a:r>
            <a:r>
              <a:rPr lang="tr-TR" sz="1600" dirty="0" smtClean="0"/>
              <a:t> </a:t>
            </a:r>
            <a:r>
              <a:rPr lang="tr-TR" sz="1600" dirty="0" err="1" smtClean="0"/>
              <a:t>Processing</a:t>
            </a:r>
            <a:r>
              <a:rPr lang="tr-TR" sz="1600" dirty="0" smtClean="0"/>
              <a:t> Element</a:t>
            </a:r>
          </a:p>
          <a:p>
            <a:endParaRPr lang="tr-TR" sz="1600" dirty="0" smtClean="0"/>
          </a:p>
          <a:p>
            <a:r>
              <a:rPr lang="tr-TR" sz="1600" dirty="0" smtClean="0"/>
              <a:t>2 seviye paylaşımlı</a:t>
            </a:r>
            <a:br>
              <a:rPr lang="tr-TR" sz="1600" dirty="0" smtClean="0"/>
            </a:br>
            <a:r>
              <a:rPr lang="tr-TR" sz="1600" dirty="0" smtClean="0"/>
              <a:t>önbellek</a:t>
            </a: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15279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İçerik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</a:p>
          <a:p>
            <a:r>
              <a:rPr lang="tr-TR" dirty="0" smtClean="0"/>
              <a:t>Gereksinim Analizi</a:t>
            </a:r>
          </a:p>
          <a:p>
            <a:r>
              <a:rPr lang="tr-TR" dirty="0" smtClean="0"/>
              <a:t>Benzer Mimariler (Literatür)</a:t>
            </a:r>
          </a:p>
          <a:p>
            <a:r>
              <a:rPr lang="tr-TR" b="1" dirty="0" smtClean="0"/>
              <a:t>Tosun Mimarisi </a:t>
            </a:r>
          </a:p>
          <a:p>
            <a:r>
              <a:rPr lang="tr-TR" dirty="0" smtClean="0"/>
              <a:t>Sonuçlar</a:t>
            </a:r>
          </a:p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4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İçerik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smtClean="0"/>
              <a:t>Giriş</a:t>
            </a:r>
          </a:p>
          <a:p>
            <a:r>
              <a:rPr lang="tr-TR" dirty="0" smtClean="0"/>
              <a:t>Gereksinim Analizi</a:t>
            </a:r>
          </a:p>
          <a:p>
            <a:r>
              <a:rPr lang="tr-TR" dirty="0" smtClean="0"/>
              <a:t>Benzer Mimariler (Literatür)</a:t>
            </a:r>
          </a:p>
          <a:p>
            <a:r>
              <a:rPr lang="tr-TR" dirty="0" smtClean="0"/>
              <a:t>Tosun Mimarisi </a:t>
            </a:r>
          </a:p>
          <a:p>
            <a:r>
              <a:rPr lang="tr-TR" dirty="0" smtClean="0"/>
              <a:t>Sonuçlar</a:t>
            </a:r>
          </a:p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GPGPU Çalışma Modeli</a:t>
            </a:r>
            <a:endParaRPr lang="tr-TR" dirty="0"/>
          </a:p>
        </p:txBody>
      </p:sp>
      <p:pic>
        <p:nvPicPr>
          <p:cNvPr id="12290" name="Picture 2" descr="http://3dgep.com/wp-content/uploads/2011/11/grid-of-thread-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2265362"/>
            <a:ext cx="3044107" cy="39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152644" y="2265362"/>
            <a:ext cx="580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Yazılım tarafında her program çekirdeği N</a:t>
            </a:r>
            <a:r>
              <a:rPr lang="tr-TR" baseline="-25000" dirty="0" smtClean="0"/>
              <a:t>B</a:t>
            </a:r>
            <a:r>
              <a:rPr lang="tr-TR" dirty="0" smtClean="0"/>
              <a:t> adet thread bloğu içerir. </a:t>
            </a:r>
            <a:endParaRPr lang="tr-TR" dirty="0"/>
          </a:p>
        </p:txBody>
      </p:sp>
      <p:sp>
        <p:nvSpPr>
          <p:cNvPr id="20" name="TextBox 19"/>
          <p:cNvSpPr txBox="1"/>
          <p:nvPr/>
        </p:nvSpPr>
        <p:spPr>
          <a:xfrm>
            <a:off x="5152644" y="2911693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Her thread bloğu N</a:t>
            </a:r>
            <a:r>
              <a:rPr lang="tr-TR" baseline="-25000" dirty="0" smtClean="0"/>
              <a:t>T</a:t>
            </a:r>
            <a:r>
              <a:rPr lang="tr-TR" dirty="0" smtClean="0"/>
              <a:t> adet thread içerir.</a:t>
            </a:r>
            <a:endParaRPr lang="tr-TR" dirty="0"/>
          </a:p>
        </p:txBody>
      </p:sp>
      <p:sp>
        <p:nvSpPr>
          <p:cNvPr id="21" name="TextBox 20"/>
          <p:cNvSpPr txBox="1"/>
          <p:nvPr/>
        </p:nvSpPr>
        <p:spPr>
          <a:xfrm>
            <a:off x="5152644" y="3281025"/>
            <a:ext cx="5801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Bir thread ancak kendi bloğu içindeki </a:t>
            </a:r>
            <a:r>
              <a:rPr lang="tr-TR" dirty="0" err="1" smtClean="0"/>
              <a:t>threadler</a:t>
            </a:r>
            <a:r>
              <a:rPr lang="tr-TR" dirty="0" smtClean="0"/>
              <a:t> ile veri paylaşımı yapabilir, farklı thread blokları arasında veri paylaşımı yapılamaz.</a:t>
            </a:r>
            <a:endParaRPr lang="tr-TR" dirty="0"/>
          </a:p>
        </p:txBody>
      </p:sp>
      <p:sp>
        <p:nvSpPr>
          <p:cNvPr id="22" name="TextBox 21"/>
          <p:cNvSpPr txBox="1"/>
          <p:nvPr/>
        </p:nvSpPr>
        <p:spPr>
          <a:xfrm>
            <a:off x="5152644" y="4204355"/>
            <a:ext cx="5801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Maksimum blok büyüklüğü donanım tarafından belirlenebilir. İdeal durum maksimum blok büyüklüğünün sonsuz olmasıdır.</a:t>
            </a:r>
            <a:endParaRPr lang="tr-TR" dirty="0"/>
          </a:p>
        </p:txBody>
      </p:sp>
      <p:sp>
        <p:nvSpPr>
          <p:cNvPr id="23" name="TextBox 22"/>
          <p:cNvSpPr txBox="1"/>
          <p:nvPr/>
        </p:nvSpPr>
        <p:spPr>
          <a:xfrm>
            <a:off x="5152644" y="5127685"/>
            <a:ext cx="580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sayısına göre bloklar alt parçalara ayrılır. (</a:t>
            </a:r>
            <a:r>
              <a:rPr lang="tr-TR" dirty="0" err="1" smtClean="0"/>
              <a:t>Warp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19" name="Rounded Rectangle 18"/>
          <p:cNvSpPr/>
          <p:nvPr/>
        </p:nvSpPr>
        <p:spPr>
          <a:xfrm>
            <a:off x="2783925" y="4438650"/>
            <a:ext cx="1426125" cy="1095375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Rounded Rectangle 24"/>
          <p:cNvSpPr/>
          <p:nvPr/>
        </p:nvSpPr>
        <p:spPr>
          <a:xfrm>
            <a:off x="1309836" y="4438650"/>
            <a:ext cx="1474089" cy="1095375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Rounded Rectangle 25"/>
          <p:cNvSpPr/>
          <p:nvPr/>
        </p:nvSpPr>
        <p:spPr>
          <a:xfrm>
            <a:off x="1309836" y="5534026"/>
            <a:ext cx="2900214" cy="574040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10050" y="6108066"/>
            <a:ext cx="276225" cy="2736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1500" y="630555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Warp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612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Yazmaç İhtiyacı</a:t>
            </a:r>
            <a:endParaRPr lang="tr-TR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4" y="1939862"/>
            <a:ext cx="4734687" cy="4084651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86979"/>
              </p:ext>
            </p:extLst>
          </p:nvPr>
        </p:nvGraphicFramePr>
        <p:xfrm>
          <a:off x="1261872" y="2407682"/>
          <a:ext cx="459105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975"/>
                <a:gridCol w="600076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32</a:t>
                      </a:r>
                      <a:r>
                        <a:rPr lang="tr-TR" baseline="0" dirty="0" smtClean="0"/>
                        <a:t> veya daha az yazmaç kullanan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 smtClean="0"/>
                        <a:t>138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32 ile 64 arasında yazmaç kullanan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 smtClean="0"/>
                        <a:t>46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64’den fazla yazmaç kullanan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 smtClean="0"/>
                        <a:t>0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55872" y="3650992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İşlem Kodu</a:t>
            </a:r>
            <a:endParaRPr lang="tr-T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55872" y="4112657"/>
            <a:ext cx="4476750" cy="37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56 adet işlem var</a:t>
            </a:r>
            <a:endParaRPr lang="tr-TR" dirty="0"/>
          </a:p>
        </p:txBody>
      </p:sp>
      <p:sp>
        <p:nvSpPr>
          <p:cNvPr id="16" name="TextBox 15"/>
          <p:cNvSpPr txBox="1"/>
          <p:nvPr/>
        </p:nvSpPr>
        <p:spPr>
          <a:xfrm>
            <a:off x="1255872" y="4625638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Veri Tipleri</a:t>
            </a:r>
            <a:endParaRPr lang="tr-TR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255872" y="4998482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32 bit tamsayı ve 32 bit float değerler</a:t>
            </a:r>
          </a:p>
          <a:p>
            <a:r>
              <a:rPr lang="tr-TR" dirty="0" smtClean="0"/>
              <a:t>Anlık değerler 16 bit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879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328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Anlık Tipi Buyruklar </a:t>
            </a:r>
            <a:endParaRPr lang="tr-T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34215"/>
            <a:ext cx="5249982" cy="47346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518657"/>
              </p:ext>
            </p:extLst>
          </p:nvPr>
        </p:nvGraphicFramePr>
        <p:xfrm>
          <a:off x="1261872" y="2647552"/>
          <a:ext cx="4072128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128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addi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+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andi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&amp;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|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xori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tr-TR" baseline="0" dirty="0" smtClean="0"/>
                        <a:t>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divi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/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muli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*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subi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–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movi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(alt kısım) =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movhi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(üst kısım) = Anlık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55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46017"/>
            <a:ext cx="5249982" cy="473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Y1 Tipi Buyruklar </a:t>
            </a:r>
            <a:endParaRPr lang="tr-T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812071"/>
                  </p:ext>
                </p:extLst>
              </p:nvPr>
            </p:nvGraphicFramePr>
            <p:xfrm>
              <a:off x="1261872" y="2647552"/>
              <a:ext cx="4072128" cy="33646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fabs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|Y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|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smtClean="0"/>
                            <a:t>fsqrt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nor/>
                                    </m:rPr>
                                    <a:rPr lang="tr-TR" baseline="0" dirty="0" smtClean="0"/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tr-TR" baseline="-25000" dirty="0" smtClean="0"/>
                                    <m:t>1</m:t>
                                  </m:r>
                                </m:e>
                              </m:rad>
                            </m:oMath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cos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fsin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sin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fln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</a:t>
                          </a:r>
                          <a:r>
                            <a:rPr lang="tr-TR" baseline="0" dirty="0" err="1" smtClean="0"/>
                            <a:t>ln</a:t>
                          </a:r>
                          <a:r>
                            <a:rPr lang="tr-TR" baseline="0" dirty="0" smtClean="0"/>
                            <a:t>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f2int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</a:t>
                          </a:r>
                          <a:r>
                            <a:rPr lang="tr-TR" baseline="0" dirty="0" err="1" smtClean="0"/>
                            <a:t>int</a:t>
                          </a:r>
                          <a:r>
                            <a:rPr lang="tr-TR" baseline="0" dirty="0" smtClean="0"/>
                            <a:t>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int2f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(float)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fchs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-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fexp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812071"/>
                  </p:ext>
                </p:extLst>
              </p:nvPr>
            </p:nvGraphicFramePr>
            <p:xfrm>
              <a:off x="1261872" y="2647552"/>
              <a:ext cx="4072128" cy="33646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fabs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|Y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|</a:t>
                          </a:r>
                        </a:p>
                      </a:txBody>
                      <a:tcPr/>
                    </a:tc>
                  </a:tr>
                  <a:tr h="397955">
                    <a:tc>
                      <a:txBody>
                        <a:bodyPr/>
                        <a:lstStyle/>
                        <a:p>
                          <a:r>
                            <a:rPr lang="tr-TR" smtClean="0"/>
                            <a:t>fsqrt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01538" b="-67846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cos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fsin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sin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fln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</a:t>
                          </a:r>
                          <a:r>
                            <a:rPr lang="tr-TR" baseline="0" dirty="0" err="1" smtClean="0"/>
                            <a:t>ln</a:t>
                          </a:r>
                          <a:r>
                            <a:rPr lang="tr-TR" baseline="0" dirty="0" smtClean="0"/>
                            <a:t>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f2int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</a:t>
                          </a:r>
                          <a:r>
                            <a:rPr lang="tr-TR" baseline="0" dirty="0" err="1" smtClean="0"/>
                            <a:t>int</a:t>
                          </a:r>
                          <a:r>
                            <a:rPr lang="tr-TR" baseline="0" dirty="0" smtClean="0"/>
                            <a:t>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int2f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(float)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fchs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-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fexp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814754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454634"/>
              </p:ext>
            </p:extLst>
          </p:nvPr>
        </p:nvGraphicFramePr>
        <p:xfrm>
          <a:off x="5633847" y="2662377"/>
          <a:ext cx="4072128" cy="360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128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chs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-Y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not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~Y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abs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|Y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|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brv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’in bitlerini ters sırada </a:t>
                      </a:r>
                      <a:r>
                        <a:rPr lang="tr-TR" baseline="0" dirty="0" err="1" smtClean="0"/>
                        <a:t>Y</a:t>
                      </a:r>
                      <a:r>
                        <a:rPr lang="tr-TR" baseline="-25000" dirty="0" err="1" smtClean="0"/>
                        <a:t>S</a:t>
                      </a:r>
                      <a:r>
                        <a:rPr lang="tr-TR" baseline="0" dirty="0" err="1" smtClean="0"/>
                        <a:t>’ye</a:t>
                      </a:r>
                      <a:r>
                        <a:rPr lang="tr-TR" baseline="0" dirty="0" smtClean="0"/>
                        <a:t> yazar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ldshr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</a:t>
                      </a:r>
                      <a:r>
                        <a:rPr lang="tr-TR" baseline="0" dirty="0" err="1" smtClean="0"/>
                        <a:t>PaylaşımlıBellek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stshr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aseline="0" dirty="0" err="1" smtClean="0"/>
                        <a:t>PaylaşımlıBellek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] = 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ldram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</a:t>
                      </a:r>
                      <a:r>
                        <a:rPr lang="tr-TR" baseline="0" dirty="0" err="1" smtClean="0"/>
                        <a:t>AnaBellek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stram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aseline="0" dirty="0" err="1" smtClean="0"/>
                        <a:t>AnaBellek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] = 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30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46017"/>
            <a:ext cx="5249982" cy="473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Y2 Tipi Buyruklar </a:t>
            </a:r>
            <a:endParaRPr lang="tr-T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8397444"/>
                  </p:ext>
                </p:extLst>
              </p:nvPr>
            </p:nvGraphicFramePr>
            <p:xfrm>
              <a:off x="1261872" y="2647552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and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𝑐𝑜𝑚𝑝𝑎𝑟𝑒</m:t>
                              </m:r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8397444"/>
                  </p:ext>
                </p:extLst>
              </p:nvPr>
            </p:nvGraphicFramePr>
            <p:xfrm>
              <a:off x="1261872" y="2647552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3115" b="-9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13115" b="-8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213115" b="-7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313115" b="-6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413115" b="-5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521667" b="-431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611475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and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711475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811475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911475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860124"/>
                  </p:ext>
                </p:extLst>
              </p:nvPr>
            </p:nvGraphicFramePr>
            <p:xfrm>
              <a:off x="5633847" y="2662377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xor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tr-TR" sz="1800" b="1" i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⊕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≪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≫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aseline="0" dirty="0" smtClean="0"/>
                            <a:t> (0</a:t>
                          </a:r>
                          <a:r>
                            <a:rPr lang="tr-TR" baseline="0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≫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aseline="0" dirty="0" smtClean="0"/>
                            <a:t> (işaret</a:t>
                          </a:r>
                          <a:r>
                            <a:rPr lang="tr-TR" baseline="0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r>
                            <a:rPr lang="tr-TR" baseline="0" dirty="0" smtClean="0"/>
                            <a:t>)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sub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860124"/>
                  </p:ext>
                </p:extLst>
              </p:nvPr>
            </p:nvGraphicFramePr>
            <p:xfrm>
              <a:off x="5633847" y="2662377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xor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8197" b="-9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108197" b="-8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208197" b="-7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308197" b="-6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408197" b="-5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508197" b="-4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sub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608197" b="-3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708197" b="-2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808197" b="-1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908197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31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34214"/>
            <a:ext cx="5249982" cy="473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Y3 Tipi Buyruklar </a:t>
            </a:r>
            <a:endParaRPr lang="tr-T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735144"/>
                  </p:ext>
                </p:extLst>
              </p:nvPr>
            </p:nvGraphicFramePr>
            <p:xfrm>
              <a:off x="1261872" y="2647552"/>
              <a:ext cx="4072128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735144"/>
                  </p:ext>
                </p:extLst>
              </p:nvPr>
            </p:nvGraphicFramePr>
            <p:xfrm>
              <a:off x="1261872" y="2647552"/>
              <a:ext cx="4072128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8197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08197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208197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308197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516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46017"/>
            <a:ext cx="5249982" cy="250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Diğer Buyruklar </a:t>
            </a:r>
            <a:endParaRPr lang="tr-T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350525"/>
                  </p:ext>
                </p:extLst>
              </p:nvPr>
            </p:nvGraphicFramePr>
            <p:xfrm>
              <a:off x="1261872" y="2647552"/>
              <a:ext cx="4442658" cy="3672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17315"/>
                    <a:gridCol w="332534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mov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 parametrelerini okur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𝑘𝑜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ş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𝑢𝑙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𝑘𝑜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ş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𝑢𝑙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jmp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Belirtilen anlık değer kadar atlar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br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Koşul doğru ise anlık değer kadar atlar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Programı sonlandırır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sync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Tüm </a:t>
                          </a:r>
                          <a:r>
                            <a:rPr lang="tr-TR" baseline="0" dirty="0" err="1" smtClean="0"/>
                            <a:t>threadler</a:t>
                          </a:r>
                          <a:r>
                            <a:rPr lang="tr-TR" baseline="0" dirty="0" smtClean="0"/>
                            <a:t> aynı noktaya gelinceye kadar bekler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350525"/>
                  </p:ext>
                </p:extLst>
              </p:nvPr>
            </p:nvGraphicFramePr>
            <p:xfrm>
              <a:off x="1261872" y="2647552"/>
              <a:ext cx="4442658" cy="3672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17315"/>
                    <a:gridCol w="3325343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mov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 parametrelerini okur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516" t="-180328" b="-74262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516" t="-280328" b="-642623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jmp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Belirtilen anlık değer kadar atlar</a:t>
                          </a: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br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Koşul doğru ise anlık değer kadar atlar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Programı sonlandırır</a:t>
                          </a: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sync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Tüm </a:t>
                          </a:r>
                          <a:r>
                            <a:rPr lang="tr-TR" baseline="0" dirty="0" err="1" smtClean="0"/>
                            <a:t>threadler</a:t>
                          </a:r>
                          <a:r>
                            <a:rPr lang="tr-TR" baseline="0" dirty="0" smtClean="0"/>
                            <a:t> aynı noktaya gelinceye kadar bekler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09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Boru Hattı Mimarisi</a:t>
            </a:r>
            <a:endParaRPr lang="tr-T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26" y="2371831"/>
            <a:ext cx="9461124" cy="17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Veri Yolu Mimarisi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95193"/>
            <a:ext cx="4357878" cy="4277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4075" y="2076450"/>
            <a:ext cx="5020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Her ada birbirinin aynıdır.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Veri paylaşımı ada içinde mümkündür.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Maksimum blok büyüklüğü bir adada çalıştırılabilen toplam thread sayısı ile sınırlıdır.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46460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95193"/>
            <a:ext cx="4417073" cy="4277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Veri Yolu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5934075" y="2076450"/>
            <a:ext cx="5020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genişliği: 16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Paylaşımlı bellek Block RAM sayısı: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Karekök, </a:t>
            </a:r>
            <a:r>
              <a:rPr lang="tr-TR" dirty="0" err="1" smtClean="0"/>
              <a:t>üssel</a:t>
            </a:r>
            <a:r>
              <a:rPr lang="tr-TR" dirty="0" smtClean="0"/>
              <a:t> fonksiyon, logaritma, bölme ve trigonometrik çekirdekleri kaynak tüketimlerinin çokluğundan dolayı az sayıdadır.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71736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pic>
        <p:nvPicPr>
          <p:cNvPr id="2052" name="Picture 4" descr="http://thumbs.dreamstime.com/z/satellite-dishes-antenna-doppler-radar-1721273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13200"/>
          <a:stretch/>
        </p:blipFill>
        <p:spPr bwMode="auto">
          <a:xfrm>
            <a:off x="9039224" y="3655068"/>
            <a:ext cx="2169795" cy="30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riff89.files.wordpress.com/2009/12/uav-copy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78" y="678558"/>
            <a:ext cx="5319032" cy="39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armin.blogs.com/.a/6a00d83451bb7069e2013488e5d0ad970c-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7" y="2816734"/>
            <a:ext cx="2743724" cy="185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fc01.deviantart.net/fs71/i/2012/332/b/a/drona_air_defence_vehicle_clay_4_by_arkem8-d5mflx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44" y="3925919"/>
            <a:ext cx="3328271" cy="24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3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Veri Yolu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7776073" y="1866791"/>
            <a:ext cx="31784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genişliği: 16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16 thread beraber ilerler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Yazmaç çekmeden geri yazmaya kadar SIMD mimari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Bir </a:t>
            </a:r>
            <a:r>
              <a:rPr lang="tr-TR" dirty="0" err="1" smtClean="0"/>
              <a:t>threadden</a:t>
            </a:r>
            <a:r>
              <a:rPr lang="tr-TR" dirty="0" smtClean="0"/>
              <a:t> aynı anda sadece bir buyruk çekilir.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66791"/>
            <a:ext cx="6514201" cy="42058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5924" y="5173362"/>
            <a:ext cx="1206720" cy="5189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8"/>
          <p:cNvSpPr/>
          <p:nvPr/>
        </p:nvSpPr>
        <p:spPr>
          <a:xfrm>
            <a:off x="6460331" y="3314699"/>
            <a:ext cx="828675" cy="4929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Rectangle 9"/>
          <p:cNvSpPr/>
          <p:nvPr/>
        </p:nvSpPr>
        <p:spPr>
          <a:xfrm>
            <a:off x="5203224" y="5173361"/>
            <a:ext cx="2245326" cy="6464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0246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Yazmaç Öbeği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7529385" y="1866791"/>
            <a:ext cx="342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Context</a:t>
            </a:r>
            <a:r>
              <a:rPr lang="tr-TR" dirty="0" smtClean="0"/>
              <a:t> Switch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32kbit x 2 BRAM Prim.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Minimum 1, maksimum 3 çevrim cevap süresi (Ort.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Dağıtık adres uzayı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66791"/>
            <a:ext cx="6160420" cy="4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13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Yazmaç Öbeği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2031548"/>
            <a:ext cx="5114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Hesaplama birimleri için standart arayüz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sayısı kadar giriş/çıkış ile soyutlama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Hesaplama birimi içinde boru hattı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61" y="2405805"/>
            <a:ext cx="6511051" cy="38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55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Yazmaç Öbeği Mimarisi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028388"/>
            <a:ext cx="6043804" cy="4537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00" y="2028388"/>
            <a:ext cx="3339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Min. Boru Hattı Süresi	:   7</a:t>
            </a:r>
          </a:p>
          <a:p>
            <a:r>
              <a:rPr lang="tr-TR" dirty="0" smtClean="0"/>
              <a:t>Max. Boru Hattı Süresi	: 22</a:t>
            </a:r>
          </a:p>
          <a:p>
            <a:r>
              <a:rPr lang="tr-TR" dirty="0" err="1" smtClean="0"/>
              <a:t>Throughput</a:t>
            </a:r>
            <a:r>
              <a:rPr lang="tr-TR" dirty="0"/>
              <a:t>	</a:t>
            </a:r>
            <a:r>
              <a:rPr lang="tr-TR" dirty="0" smtClean="0"/>
              <a:t>:16 değer/çevrim</a:t>
            </a:r>
          </a:p>
          <a:p>
            <a:endParaRPr lang="tr-TR" dirty="0"/>
          </a:p>
          <a:p>
            <a:r>
              <a:rPr lang="tr-TR" dirty="0" smtClean="0"/>
              <a:t>Dağıtık adres uzayı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84439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Sonuçlar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Performans Değerleri</a:t>
            </a:r>
            <a:endParaRPr lang="tr-TR" dirty="0"/>
          </a:p>
        </p:txBody>
      </p:sp>
      <p:graphicFrame>
        <p:nvGraphicFramePr>
          <p:cNvPr id="9" name="Char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218084"/>
              </p:ext>
            </p:extLst>
          </p:nvPr>
        </p:nvGraphicFramePr>
        <p:xfrm>
          <a:off x="914400" y="1914525"/>
          <a:ext cx="9963150" cy="468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492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Sonuçlar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Performans Değerleri</a:t>
            </a:r>
            <a:endParaRPr lang="tr-TR" dirty="0"/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24253"/>
              </p:ext>
            </p:extLst>
          </p:nvPr>
        </p:nvGraphicFramePr>
        <p:xfrm>
          <a:off x="1261872" y="1895475"/>
          <a:ext cx="9485247" cy="457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5904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Sonuçlar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Alan Kullanım Değerleri</a:t>
            </a:r>
            <a:endParaRPr lang="tr-TR" dirty="0"/>
          </a:p>
        </p:txBody>
      </p:sp>
      <p:graphicFrame>
        <p:nvGraphicFramePr>
          <p:cNvPr id="8" name="Char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310649"/>
              </p:ext>
            </p:extLst>
          </p:nvPr>
        </p:nvGraphicFramePr>
        <p:xfrm>
          <a:off x="1261872" y="1895475"/>
          <a:ext cx="9692640" cy="487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310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://ctms.engin.umich.edu/CTMS/Content/MotorPosition/Control/PID/html/MotorPosition_ControlPID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238" y="1779699"/>
            <a:ext cx="4875006" cy="236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pic>
        <p:nvPicPr>
          <p:cNvPr id="3080" name="Picture 8" descr="http://www.ams.org/featurecolumn/images/august2009/img.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3" y="1992220"/>
            <a:ext cx="3092669" cy="44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orms-today.org/orms-10-96/art/graph-2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218" y="4446016"/>
            <a:ext cx="3498850" cy="216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pandodaily.files.wordpress.com/2013/06/big-data-matrix.jpg?w=584&amp;h=4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52" y="4337361"/>
            <a:ext cx="2865551" cy="214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www.facstaff.bucknell.edu/mastascu/econtrolhtml/freq/Nyquist3A0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75" y="1992220"/>
            <a:ext cx="2010537" cy="19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1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stCxn id="6" idx="1"/>
          </p:cNvCxnSpPr>
          <p:nvPr/>
        </p:nvCxnSpPr>
        <p:spPr>
          <a:xfrm flipH="1">
            <a:off x="4693920" y="633467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652898" y="5795763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619423" y="526025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608881" y="472685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619423" y="414497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28156" y="6150005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Donanım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5343399" y="559340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ASM Kodu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5343399" y="503680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Derleyici</a:t>
            </a:r>
            <a:endParaRPr lang="tr-TR" dirty="0"/>
          </a:p>
        </p:txBody>
      </p:sp>
      <p:sp>
        <p:nvSpPr>
          <p:cNvPr id="13" name="TextBox 12"/>
          <p:cNvSpPr txBox="1"/>
          <p:nvPr/>
        </p:nvSpPr>
        <p:spPr>
          <a:xfrm>
            <a:off x="5328156" y="4480208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Algoritma</a:t>
            </a:r>
            <a:endParaRPr lang="tr-TR" dirty="0"/>
          </a:p>
        </p:txBody>
      </p:sp>
      <p:sp>
        <p:nvSpPr>
          <p:cNvPr id="15" name="TextBox 14"/>
          <p:cNvSpPr txBox="1"/>
          <p:nvPr/>
        </p:nvSpPr>
        <p:spPr>
          <a:xfrm>
            <a:off x="5328156" y="3923609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Fonksiyon</a:t>
            </a:r>
            <a:endParaRPr lang="tr-T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4098" name="Picture 2" descr="http://tangentindinc.com/wp-content/gallery/chip-on-board-cob/istock_000001294521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5" y="4180620"/>
            <a:ext cx="3606918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0" name="Picture 4" descr="http://vasanthexperiments.files.wordpress.com/2011/08/gpu-matrix-multiplicatio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8158"/>
          <a:stretch/>
        </p:blipFill>
        <p:spPr bwMode="auto">
          <a:xfrm>
            <a:off x="1022169" y="4020596"/>
            <a:ext cx="3513304" cy="2202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2" name="Picture 6" descr="http://www.windriver.com/products/development_suite/wind_river_compiler/toolch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19" y="3192767"/>
            <a:ext cx="3541604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4" name="Picture 8" descr="http://peltiertech.com/images/2009-02/FlowDiagramHori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7" y="2451502"/>
            <a:ext cx="3456968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6" name="Picture 10" descr="http://www.math10.com/en/university-math/integrals/imgFig1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47" y="1908353"/>
            <a:ext cx="3348000" cy="26752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1547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84161" y="5176636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Çok Çekirdekli CPU</a:t>
            </a:r>
          </a:p>
          <a:p>
            <a:r>
              <a:rPr lang="tr-TR" dirty="0" err="1" smtClean="0"/>
              <a:t>Örn</a:t>
            </a:r>
            <a:r>
              <a:rPr lang="tr-TR" dirty="0" smtClean="0"/>
              <a:t>. Intel </a:t>
            </a:r>
            <a:r>
              <a:rPr lang="tr-TR" dirty="0" err="1" smtClean="0"/>
              <a:t>Nehalem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5963412" y="5176636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Texas Instruments </a:t>
            </a:r>
            <a:r>
              <a:rPr lang="tr-TR" dirty="0" err="1" smtClean="0"/>
              <a:t>KeyStone</a:t>
            </a:r>
            <a:r>
              <a:rPr lang="tr-TR" dirty="0" smtClean="0"/>
              <a:t> </a:t>
            </a:r>
          </a:p>
          <a:p>
            <a:pPr algn="ctr"/>
            <a:r>
              <a:rPr lang="tr-TR" dirty="0" err="1" smtClean="0"/>
              <a:t>Multicore</a:t>
            </a:r>
            <a:r>
              <a:rPr lang="tr-TR" dirty="0" smtClean="0"/>
              <a:t> DSP + ARM</a:t>
            </a:r>
            <a:endParaRPr lang="tr-TR" dirty="0"/>
          </a:p>
        </p:txBody>
      </p:sp>
      <p:pic>
        <p:nvPicPr>
          <p:cNvPr id="1034" name="Picture 10" descr="http://m.eet.com/media/1174278/tiarma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12" y="2184447"/>
            <a:ext cx="49911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Hazır Ticari Donanımlar</a:t>
            </a:r>
            <a:endParaRPr lang="tr-T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562" y="2057400"/>
            <a:ext cx="4734743" cy="32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0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8" descr="http://code.msdn.microsoft.com/vstudio/site/view/file/95645/1/nvidia-fermi-gf100-gpu-block-diagram-benchmarkrevie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58" y="1905000"/>
            <a:ext cx="5622862" cy="45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24700" y="1840666"/>
            <a:ext cx="3829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Graphics </a:t>
            </a:r>
            <a:r>
              <a:rPr lang="tr-TR" dirty="0" err="1" smtClean="0"/>
              <a:t>Processing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Piksel hesaplama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Texture</a:t>
            </a:r>
            <a:r>
              <a:rPr lang="tr-TR" dirty="0" smtClean="0"/>
              <a:t> </a:t>
            </a:r>
            <a:r>
              <a:rPr lang="tr-TR" dirty="0" err="1" smtClean="0"/>
              <a:t>buffer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3441025"/>
            <a:ext cx="4061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General </a:t>
            </a:r>
            <a:r>
              <a:rPr lang="tr-TR" dirty="0" err="1" smtClean="0"/>
              <a:t>Purpose</a:t>
            </a:r>
            <a:r>
              <a:rPr lang="tr-TR" dirty="0" smtClean="0"/>
              <a:t> </a:t>
            </a:r>
            <a:br>
              <a:rPr lang="tr-TR" dirty="0" smtClean="0"/>
            </a:br>
            <a:r>
              <a:rPr lang="tr-TR" dirty="0" smtClean="0"/>
              <a:t>Graphics </a:t>
            </a:r>
            <a:r>
              <a:rPr lang="tr-TR" dirty="0" err="1" smtClean="0"/>
              <a:t>Processing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Çok sayıda thread için paralellik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Programlama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4700" y="5113417"/>
            <a:ext cx="4061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GPGPU Uygulamaları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Paralel ve bağımsız veriler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Aritmetik yoğunluklu işlemler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208520" y="3371334"/>
            <a:ext cx="362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08520" y="5116711"/>
            <a:ext cx="362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Hazır Ticari Donanımlar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611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Özelleştirilebilir Donanımlar</a:t>
            </a:r>
            <a:endParaRPr lang="tr-TR" dirty="0"/>
          </a:p>
        </p:txBody>
      </p:sp>
      <p:pic>
        <p:nvPicPr>
          <p:cNvPr id="2050" name="Picture 2" descr="http://i.stack.imgur.com/Pc9V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2" y="2071084"/>
            <a:ext cx="3558732" cy="254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hindawi.com/journals/vlsi/2012/173079.fig.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23" y="4923173"/>
            <a:ext cx="2606675" cy="12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i.stack.imgur.com/3fxM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2" y="5044216"/>
            <a:ext cx="3880166" cy="99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se.buffalo.edu/~shixiong/LabAssignment.files/2bitsF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29" y="2169616"/>
            <a:ext cx="3031269" cy="168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2058" idx="0"/>
          </p:cNvCxnSpPr>
          <p:nvPr/>
        </p:nvCxnSpPr>
        <p:spPr>
          <a:xfrm>
            <a:off x="2428165" y="3618262"/>
            <a:ext cx="0" cy="1425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2054" idx="1"/>
          </p:cNvCxnSpPr>
          <p:nvPr/>
        </p:nvCxnSpPr>
        <p:spPr>
          <a:xfrm flipV="1">
            <a:off x="3807734" y="5540086"/>
            <a:ext cx="519889" cy="1447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060" idx="2"/>
          </p:cNvCxnSpPr>
          <p:nvPr/>
        </p:nvCxnSpPr>
        <p:spPr>
          <a:xfrm flipV="1">
            <a:off x="3807734" y="3854851"/>
            <a:ext cx="1610930" cy="1836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87693" y="2169616"/>
            <a:ext cx="39741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Application </a:t>
            </a:r>
            <a:r>
              <a:rPr lang="tr-TR" dirty="0" err="1" smtClean="0"/>
              <a:t>Specific</a:t>
            </a:r>
            <a:r>
              <a:rPr lang="tr-TR" dirty="0" smtClean="0"/>
              <a:t>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err="1" smtClean="0"/>
              <a:t>Integrated</a:t>
            </a:r>
            <a:r>
              <a:rPr lang="tr-TR" dirty="0"/>
              <a:t> </a:t>
            </a:r>
            <a:r>
              <a:rPr lang="tr-TR" dirty="0" err="1" smtClean="0"/>
              <a:t>Circuits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Tamamen özelleştirilebilir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Yalnızca fiziksel limitlerle sınırlı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Tasarım süreci uzun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Üretim maliyetli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41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Özelleştirilebilir Donanımlar</a:t>
            </a:r>
            <a:endParaRPr lang="tr-TR" dirty="0"/>
          </a:p>
        </p:txBody>
      </p:sp>
      <p:pic>
        <p:nvPicPr>
          <p:cNvPr id="4098" name="Picture 2" descr="http://www.fpgarelated.com/blogimages/cfelton/spartan_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887315"/>
            <a:ext cx="5186207" cy="43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87693" y="2169616"/>
            <a:ext cx="36407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Field</a:t>
            </a:r>
            <a:r>
              <a:rPr lang="tr-TR" dirty="0" smtClean="0"/>
              <a:t> </a:t>
            </a:r>
            <a:r>
              <a:rPr lang="tr-TR" dirty="0" err="1" smtClean="0"/>
              <a:t>Programmable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 </a:t>
            </a:r>
            <a:r>
              <a:rPr lang="tr-TR" dirty="0" err="1" smtClean="0"/>
              <a:t>Array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Tamamen özelleştirilebilir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FPGA limitleri ile sınırlı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t</a:t>
            </a:r>
            <a:r>
              <a:rPr lang="tr-TR" baseline="-25000" dirty="0" err="1" smtClean="0"/>
              <a:t>GPGPU</a:t>
            </a:r>
            <a:r>
              <a:rPr lang="tr-TR" dirty="0" smtClean="0"/>
              <a:t> &lt; </a:t>
            </a:r>
            <a:r>
              <a:rPr lang="tr-TR" dirty="0" err="1" smtClean="0"/>
              <a:t>t</a:t>
            </a:r>
            <a:r>
              <a:rPr lang="tr-TR" baseline="-25000" dirty="0" err="1" smtClean="0"/>
              <a:t>FPGA</a:t>
            </a:r>
            <a:r>
              <a:rPr lang="tr-TR" baseline="-25000" dirty="0" smtClean="0"/>
              <a:t> </a:t>
            </a:r>
            <a:r>
              <a:rPr lang="tr-TR" dirty="0" smtClean="0"/>
              <a:t>&lt; </a:t>
            </a:r>
            <a:r>
              <a:rPr lang="tr-TR" dirty="0" err="1" smtClean="0"/>
              <a:t>t</a:t>
            </a:r>
            <a:r>
              <a:rPr lang="tr-TR" baseline="-25000" dirty="0" err="1" smtClean="0"/>
              <a:t>ASIC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$</a:t>
            </a:r>
            <a:r>
              <a:rPr lang="tr-TR" baseline="-25000" dirty="0" smtClean="0"/>
              <a:t>GPGPU</a:t>
            </a:r>
            <a:r>
              <a:rPr lang="tr-TR" dirty="0" smtClean="0"/>
              <a:t> </a:t>
            </a:r>
            <a:r>
              <a:rPr lang="tr-TR" dirty="0"/>
              <a:t>&lt; </a:t>
            </a:r>
            <a:r>
              <a:rPr lang="tr-TR" dirty="0" smtClean="0"/>
              <a:t>$</a:t>
            </a:r>
            <a:r>
              <a:rPr lang="tr-TR" baseline="-25000" dirty="0" smtClean="0"/>
              <a:t>FPGA </a:t>
            </a:r>
            <a:r>
              <a:rPr lang="tr-TR" dirty="0"/>
              <a:t>&lt; </a:t>
            </a:r>
            <a:r>
              <a:rPr lang="tr-TR" dirty="0" smtClean="0"/>
              <a:t>$</a:t>
            </a:r>
            <a:r>
              <a:rPr lang="tr-TR" baseline="-25000" dirty="0" smtClean="0"/>
              <a:t>ASIC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88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1730</TotalTime>
  <Words>1061</Words>
  <Application>Microsoft Office PowerPoint</Application>
  <PresentationFormat>Widescreen</PresentationFormat>
  <Paragraphs>470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Century Schoolbook</vt:lpstr>
      <vt:lpstr>Wingdings</vt:lpstr>
      <vt:lpstr>Wingdings 2</vt:lpstr>
      <vt:lpstr>View</vt:lpstr>
      <vt:lpstr>Tosun İşlemcisi</vt:lpstr>
      <vt:lpstr>İçerik</vt:lpstr>
      <vt:lpstr>Giriş</vt:lpstr>
      <vt:lpstr>Giriş</vt:lpstr>
      <vt:lpstr>Giriş</vt:lpstr>
      <vt:lpstr>Giriş</vt:lpstr>
      <vt:lpstr>Giriş</vt:lpstr>
      <vt:lpstr>Giriş</vt:lpstr>
      <vt:lpstr>Giriş</vt:lpstr>
      <vt:lpstr>İçerik</vt:lpstr>
      <vt:lpstr>Gereksinimler</vt:lpstr>
      <vt:lpstr>Gereksinimler</vt:lpstr>
      <vt:lpstr>Gereksinimler</vt:lpstr>
      <vt:lpstr>Gereksinimler</vt:lpstr>
      <vt:lpstr>İçerik</vt:lpstr>
      <vt:lpstr>Benzer Mimariler</vt:lpstr>
      <vt:lpstr>Benzer Mimariler</vt:lpstr>
      <vt:lpstr>Benzer Mimariler</vt:lpstr>
      <vt:lpstr>İçerik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Sonuçlar</vt:lpstr>
      <vt:lpstr>Sonuçlar</vt:lpstr>
      <vt:lpstr>Sonuçlar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Tosun İşlemcisi</dc:title>
  <dc:creator>Abdullah Giray YAĞLIKÇI</dc:creator>
  <cp:lastModifiedBy>Abdullah Giray YAĞLIKÇI</cp:lastModifiedBy>
  <cp:revision>50</cp:revision>
  <dcterms:created xsi:type="dcterms:W3CDTF">2014-07-21T11:09:04Z</dcterms:created>
  <dcterms:modified xsi:type="dcterms:W3CDTF">2014-07-23T07:33:58Z</dcterms:modified>
</cp:coreProperties>
</file>